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7" r:id="rId1"/>
  </p:sldMasterIdLst>
  <p:notesMasterIdLst>
    <p:notesMasterId r:id="rId76"/>
  </p:notesMasterIdLst>
  <p:sldIdLst>
    <p:sldId id="500" r:id="rId2"/>
    <p:sldId id="729" r:id="rId3"/>
    <p:sldId id="730" r:id="rId4"/>
    <p:sldId id="714" r:id="rId5"/>
    <p:sldId id="689" r:id="rId6"/>
    <p:sldId id="731" r:id="rId7"/>
    <p:sldId id="690" r:id="rId8"/>
    <p:sldId id="692" r:id="rId9"/>
    <p:sldId id="613" r:id="rId10"/>
    <p:sldId id="614" r:id="rId11"/>
    <p:sldId id="667" r:id="rId12"/>
    <p:sldId id="669" r:id="rId13"/>
    <p:sldId id="670" r:id="rId14"/>
    <p:sldId id="671" r:id="rId15"/>
    <p:sldId id="672" r:id="rId16"/>
    <p:sldId id="687" r:id="rId17"/>
    <p:sldId id="723" r:id="rId18"/>
    <p:sldId id="724" r:id="rId19"/>
    <p:sldId id="720" r:id="rId20"/>
    <p:sldId id="721" r:id="rId21"/>
    <p:sldId id="668" r:id="rId22"/>
    <p:sldId id="726" r:id="rId23"/>
    <p:sldId id="728" r:id="rId24"/>
    <p:sldId id="727" r:id="rId25"/>
    <p:sldId id="673" r:id="rId26"/>
    <p:sldId id="677" r:id="rId27"/>
    <p:sldId id="678" r:id="rId28"/>
    <p:sldId id="693" r:id="rId29"/>
    <p:sldId id="725" r:id="rId30"/>
    <p:sldId id="674" r:id="rId31"/>
    <p:sldId id="679" r:id="rId32"/>
    <p:sldId id="694" r:id="rId33"/>
    <p:sldId id="639" r:id="rId34"/>
    <p:sldId id="685" r:id="rId35"/>
    <p:sldId id="675" r:id="rId36"/>
    <p:sldId id="695" r:id="rId37"/>
    <p:sldId id="633" r:id="rId38"/>
    <p:sldId id="634" r:id="rId39"/>
    <p:sldId id="684" r:id="rId40"/>
    <p:sldId id="683" r:id="rId41"/>
    <p:sldId id="681" r:id="rId42"/>
    <p:sldId id="733" r:id="rId43"/>
    <p:sldId id="696" r:id="rId44"/>
    <p:sldId id="697" r:id="rId45"/>
    <p:sldId id="700" r:id="rId46"/>
    <p:sldId id="682" r:id="rId47"/>
    <p:sldId id="640" r:id="rId48"/>
    <p:sldId id="703" r:id="rId49"/>
    <p:sldId id="734" r:id="rId50"/>
    <p:sldId id="641" r:id="rId51"/>
    <p:sldId id="642" r:id="rId52"/>
    <p:sldId id="643" r:id="rId53"/>
    <p:sldId id="701" r:id="rId54"/>
    <p:sldId id="654" r:id="rId55"/>
    <p:sldId id="656" r:id="rId56"/>
    <p:sldId id="659" r:id="rId57"/>
    <p:sldId id="663" r:id="rId58"/>
    <p:sldId id="661" r:id="rId59"/>
    <p:sldId id="657" r:id="rId60"/>
    <p:sldId id="664" r:id="rId61"/>
    <p:sldId id="660" r:id="rId62"/>
    <p:sldId id="658" r:id="rId63"/>
    <p:sldId id="665" r:id="rId64"/>
    <p:sldId id="735" r:id="rId65"/>
    <p:sldId id="688" r:id="rId66"/>
    <p:sldId id="732" r:id="rId67"/>
    <p:sldId id="645" r:id="rId68"/>
    <p:sldId id="702" r:id="rId69"/>
    <p:sldId id="691" r:id="rId70"/>
    <p:sldId id="653" r:id="rId71"/>
    <p:sldId id="713" r:id="rId72"/>
    <p:sldId id="716" r:id="rId73"/>
    <p:sldId id="717" r:id="rId74"/>
    <p:sldId id="718" r:id="rId7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27508D5-8779-B143-9B4D-D0358B3E0723}">
          <p14:sldIdLst>
            <p14:sldId id="500"/>
            <p14:sldId id="729"/>
            <p14:sldId id="730"/>
          </p14:sldIdLst>
        </p14:section>
        <p14:section name="Norman" id="{86E7FA3B-622F-0B40-A029-A1E5044FD94E}">
          <p14:sldIdLst>
            <p14:sldId id="714"/>
            <p14:sldId id="689"/>
            <p14:sldId id="731"/>
            <p14:sldId id="690"/>
            <p14:sldId id="692"/>
            <p14:sldId id="613"/>
            <p14:sldId id="614"/>
            <p14:sldId id="667"/>
            <p14:sldId id="669"/>
            <p14:sldId id="670"/>
            <p14:sldId id="671"/>
            <p14:sldId id="672"/>
            <p14:sldId id="687"/>
            <p14:sldId id="723"/>
            <p14:sldId id="724"/>
            <p14:sldId id="720"/>
            <p14:sldId id="721"/>
            <p14:sldId id="668"/>
            <p14:sldId id="726"/>
            <p14:sldId id="728"/>
            <p14:sldId id="727"/>
            <p14:sldId id="673"/>
            <p14:sldId id="677"/>
            <p14:sldId id="678"/>
            <p14:sldId id="693"/>
            <p14:sldId id="725"/>
            <p14:sldId id="674"/>
            <p14:sldId id="679"/>
            <p14:sldId id="694"/>
            <p14:sldId id="639"/>
            <p14:sldId id="685"/>
            <p14:sldId id="675"/>
            <p14:sldId id="695"/>
            <p14:sldId id="633"/>
            <p14:sldId id="634"/>
            <p14:sldId id="684"/>
            <p14:sldId id="683"/>
          </p14:sldIdLst>
        </p14:section>
        <p14:section name="Wednesday" id="{7936A452-3F58-E94C-BE98-F19010F41CE1}">
          <p14:sldIdLst>
            <p14:sldId id="681"/>
            <p14:sldId id="733"/>
            <p14:sldId id="696"/>
            <p14:sldId id="697"/>
            <p14:sldId id="700"/>
            <p14:sldId id="682"/>
          </p14:sldIdLst>
        </p14:section>
        <p14:section name="Emotional design" id="{50C6FF75-1C9F-C540-B092-06B2DC369CA4}">
          <p14:sldIdLst>
            <p14:sldId id="640"/>
            <p14:sldId id="703"/>
            <p14:sldId id="734"/>
            <p14:sldId id="641"/>
            <p14:sldId id="642"/>
            <p14:sldId id="643"/>
          </p14:sldIdLst>
        </p14:section>
        <p14:section name="Heuristic eval" id="{205DCD2A-84E9-F14E-A542-D47E3F635961}">
          <p14:sldIdLst>
            <p14:sldId id="701"/>
            <p14:sldId id="654"/>
            <p14:sldId id="656"/>
            <p14:sldId id="659"/>
            <p14:sldId id="663"/>
            <p14:sldId id="661"/>
            <p14:sldId id="657"/>
            <p14:sldId id="664"/>
            <p14:sldId id="660"/>
            <p14:sldId id="658"/>
            <p14:sldId id="665"/>
            <p14:sldId id="735"/>
            <p14:sldId id="688"/>
            <p14:sldId id="732"/>
          </p14:sldIdLst>
        </p14:section>
        <p14:section name="Extras" id="{DA88594C-3F84-A444-BF59-D4438A7D43DB}">
          <p14:sldIdLst>
            <p14:sldId id="645"/>
            <p14:sldId id="702"/>
            <p14:sldId id="691"/>
            <p14:sldId id="653"/>
            <p14:sldId id="713"/>
            <p14:sldId id="716"/>
            <p14:sldId id="717"/>
            <p14:sldId id="71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40"/>
    <a:srgbClr val="800040"/>
    <a:srgbClr val="FF0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49" autoAdjust="0"/>
    <p:restoredTop sz="90116" autoAdjust="0"/>
  </p:normalViewPr>
  <p:slideViewPr>
    <p:cSldViewPr snapToGrid="0" snapToObjects="1">
      <p:cViewPr varScale="1">
        <p:scale>
          <a:sx n="136" d="100"/>
          <a:sy n="136" d="100"/>
        </p:scale>
        <p:origin x="232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765C14-AB40-F042-B32B-D1D2D278AC25}" type="datetimeFigureOut">
              <a:rPr lang="en-US" smtClean="0"/>
              <a:t>10/17/21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26381D-D8CE-1540-8682-86853DC2F740}" type="slidenum">
              <a:rPr lang="en-US" smtClean="0"/>
              <a:t>‹#›</a:t>
            </a:fld>
            <a:endParaRPr lang="en-US"/>
          </a:p>
        </p:txBody>
      </p:sp>
    </p:spTree>
    <p:extLst>
      <p:ext uri="{BB962C8B-B14F-4D97-AF65-F5344CB8AC3E}">
        <p14:creationId xmlns:p14="http://schemas.microsoft.com/office/powerpoint/2010/main" val="99099261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jnd.org/affordances_and_design/"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File:Donald_Norman_at_AWF05.jp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ichaellutjen.com/blog/norman-doors-centered-design/"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1</a:t>
            </a:fld>
            <a:endParaRPr lang="en-US"/>
          </a:p>
        </p:txBody>
      </p:sp>
    </p:spTree>
    <p:extLst>
      <p:ext uri="{BB962C8B-B14F-4D97-AF65-F5344CB8AC3E}">
        <p14:creationId xmlns:p14="http://schemas.microsoft.com/office/powerpoint/2010/main" val="1371753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take the time to understand</a:t>
            </a:r>
            <a:r>
              <a:rPr lang="en-US" baseline="0" dirty="0"/>
              <a:t> Norman’s example, it’s a good example</a:t>
            </a:r>
          </a:p>
          <a:p>
            <a:r>
              <a:rPr lang="en-US" baseline="0" dirty="0"/>
              <a:t>But here is another </a:t>
            </a:r>
            <a:r>
              <a:rPr lang="mr-IN" baseline="0" dirty="0"/>
              <a:t>–</a:t>
            </a:r>
            <a:r>
              <a:rPr lang="en-US" baseline="0" dirty="0"/>
              <a:t> a screen capture program. It’s not actually saving until the end.</a:t>
            </a:r>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15</a:t>
            </a:fld>
            <a:endParaRPr lang="en-US"/>
          </a:p>
        </p:txBody>
      </p:sp>
    </p:spTree>
    <p:extLst>
      <p:ext uri="{BB962C8B-B14F-4D97-AF65-F5344CB8AC3E}">
        <p14:creationId xmlns:p14="http://schemas.microsoft.com/office/powerpoint/2010/main" val="1420939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yes,</a:t>
            </a:r>
            <a:r>
              <a:rPr lang="en-US" baseline="0"/>
              <a:t> this is fixable with an easy fix (disable the close button; automatically save before quitting)</a:t>
            </a:r>
          </a:p>
        </p:txBody>
      </p:sp>
      <p:sp>
        <p:nvSpPr>
          <p:cNvPr id="4" name="Slide Number Placeholder 3"/>
          <p:cNvSpPr>
            <a:spLocks noGrp="1"/>
          </p:cNvSpPr>
          <p:nvPr>
            <p:ph type="sldNum" sz="quarter" idx="10"/>
          </p:nvPr>
        </p:nvSpPr>
        <p:spPr/>
        <p:txBody>
          <a:bodyPr/>
          <a:lstStyle/>
          <a:p>
            <a:fld id="{6C26381D-D8CE-1540-8682-86853DC2F740}" type="slidenum">
              <a:rPr lang="en-US" smtClean="0"/>
              <a:t>16</a:t>
            </a:fld>
            <a:endParaRPr lang="en-US"/>
          </a:p>
        </p:txBody>
      </p:sp>
    </p:spTree>
    <p:extLst>
      <p:ext uri="{BB962C8B-B14F-4D97-AF65-F5344CB8AC3E}">
        <p14:creationId xmlns:p14="http://schemas.microsoft.com/office/powerpoint/2010/main" val="685470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from Zen Buddhism</a:t>
            </a:r>
          </a:p>
        </p:txBody>
      </p:sp>
      <p:sp>
        <p:nvSpPr>
          <p:cNvPr id="4" name="Slide Number Placeholder 3"/>
          <p:cNvSpPr>
            <a:spLocks noGrp="1"/>
          </p:cNvSpPr>
          <p:nvPr>
            <p:ph type="sldNum" sz="quarter" idx="5"/>
          </p:nvPr>
        </p:nvSpPr>
        <p:spPr/>
        <p:txBody>
          <a:bodyPr/>
          <a:lstStyle/>
          <a:p>
            <a:fld id="{6C26381D-D8CE-1540-8682-86853DC2F740}" type="slidenum">
              <a:rPr lang="en-US" smtClean="0"/>
              <a:t>22</a:t>
            </a:fld>
            <a:endParaRPr lang="en-US"/>
          </a:p>
        </p:txBody>
      </p:sp>
    </p:spTree>
    <p:extLst>
      <p:ext uri="{BB962C8B-B14F-4D97-AF65-F5344CB8AC3E}">
        <p14:creationId xmlns:p14="http://schemas.microsoft.com/office/powerpoint/2010/main" val="2784176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Ants: https://sixlegsphoto.files.wordpress.com/2013/02/pachycondyla_raid.jpg</a:t>
            </a:r>
          </a:p>
        </p:txBody>
      </p:sp>
      <p:sp>
        <p:nvSpPr>
          <p:cNvPr id="4" name="Slide Number Placeholder 3"/>
          <p:cNvSpPr>
            <a:spLocks noGrp="1"/>
          </p:cNvSpPr>
          <p:nvPr>
            <p:ph type="sldNum" sz="quarter" idx="10"/>
          </p:nvPr>
        </p:nvSpPr>
        <p:spPr/>
        <p:txBody>
          <a:bodyPr/>
          <a:lstStyle/>
          <a:p>
            <a:fld id="{6C26381D-D8CE-1540-8682-86853DC2F740}" type="slidenum">
              <a:rPr lang="en-US" smtClean="0"/>
              <a:t>26</a:t>
            </a:fld>
            <a:endParaRPr lang="en-US"/>
          </a:p>
        </p:txBody>
      </p:sp>
    </p:spTree>
    <p:extLst>
      <p:ext uri="{BB962C8B-B14F-4D97-AF65-F5344CB8AC3E}">
        <p14:creationId xmlns:p14="http://schemas.microsoft.com/office/powerpoint/2010/main" val="572846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https://jnd.org/affordances_and_design/</a:t>
            </a:r>
            <a:endParaRPr lang="en-US"/>
          </a:p>
        </p:txBody>
      </p:sp>
      <p:sp>
        <p:nvSpPr>
          <p:cNvPr id="4" name="Slide Number Placeholder 3"/>
          <p:cNvSpPr>
            <a:spLocks noGrp="1"/>
          </p:cNvSpPr>
          <p:nvPr>
            <p:ph type="sldNum" sz="quarter" idx="5"/>
          </p:nvPr>
        </p:nvSpPr>
        <p:spPr/>
        <p:txBody>
          <a:bodyPr/>
          <a:lstStyle/>
          <a:p>
            <a:fld id="{6C26381D-D8CE-1540-8682-86853DC2F740}" type="slidenum">
              <a:rPr lang="en-US" smtClean="0"/>
              <a:t>29</a:t>
            </a:fld>
            <a:endParaRPr lang="en-US"/>
          </a:p>
        </p:txBody>
      </p:sp>
    </p:spTree>
    <p:extLst>
      <p:ext uri="{BB962C8B-B14F-4D97-AF65-F5344CB8AC3E}">
        <p14:creationId xmlns:p14="http://schemas.microsoft.com/office/powerpoint/2010/main" val="203033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Feedback has a specific definition here</a:t>
            </a:r>
          </a:p>
        </p:txBody>
      </p:sp>
      <p:sp>
        <p:nvSpPr>
          <p:cNvPr id="4" name="Slide Number Placeholder 3"/>
          <p:cNvSpPr>
            <a:spLocks noGrp="1"/>
          </p:cNvSpPr>
          <p:nvPr>
            <p:ph type="sldNum" sz="quarter" idx="10"/>
          </p:nvPr>
        </p:nvSpPr>
        <p:spPr/>
        <p:txBody>
          <a:bodyPr/>
          <a:lstStyle/>
          <a:p>
            <a:fld id="{6C26381D-D8CE-1540-8682-86853DC2F740}" type="slidenum">
              <a:rPr lang="en-US" smtClean="0"/>
              <a:t>30</a:t>
            </a:fld>
            <a:endParaRPr lang="en-US"/>
          </a:p>
        </p:txBody>
      </p:sp>
    </p:spTree>
    <p:extLst>
      <p:ext uri="{BB962C8B-B14F-4D97-AF65-F5344CB8AC3E}">
        <p14:creationId xmlns:p14="http://schemas.microsoft.com/office/powerpoint/2010/main" val="383931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Modem can be useful, but only for experts</a:t>
            </a:r>
          </a:p>
          <a:p>
            <a:r>
              <a:rPr lang="en-US"/>
              <a:t>The others are good in that they show what’s happening, progress</a:t>
            </a:r>
          </a:p>
        </p:txBody>
      </p:sp>
      <p:sp>
        <p:nvSpPr>
          <p:cNvPr id="4" name="Slide Number Placeholder 3"/>
          <p:cNvSpPr>
            <a:spLocks noGrp="1"/>
          </p:cNvSpPr>
          <p:nvPr>
            <p:ph type="sldNum" sz="quarter" idx="10"/>
          </p:nvPr>
        </p:nvSpPr>
        <p:spPr/>
        <p:txBody>
          <a:bodyPr/>
          <a:lstStyle/>
          <a:p>
            <a:fld id="{6C26381D-D8CE-1540-8682-86853DC2F740}" type="slidenum">
              <a:rPr lang="en-US" smtClean="0"/>
              <a:t>31</a:t>
            </a:fld>
            <a:endParaRPr lang="en-US"/>
          </a:p>
        </p:txBody>
      </p:sp>
    </p:spTree>
    <p:extLst>
      <p:ext uri="{BB962C8B-B14F-4D97-AF65-F5344CB8AC3E}">
        <p14:creationId xmlns:p14="http://schemas.microsoft.com/office/powerpoint/2010/main" val="1486199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constraint here?</a:t>
            </a:r>
          </a:p>
          <a:p>
            <a:r>
              <a:rPr lang="en-US" baseline="0" dirty="0"/>
              <a:t>It’s not the linear movement, it’s the fact that you can’t go between reverse and drive without going through neutral</a:t>
            </a:r>
            <a:endParaRPr lang="en-US" dirty="0"/>
          </a:p>
        </p:txBody>
      </p:sp>
      <p:sp>
        <p:nvSpPr>
          <p:cNvPr id="4" name="Slide Number Placeholder 3"/>
          <p:cNvSpPr>
            <a:spLocks noGrp="1"/>
          </p:cNvSpPr>
          <p:nvPr>
            <p:ph type="sldNum" sz="quarter" idx="10"/>
          </p:nvPr>
        </p:nvSpPr>
        <p:spPr/>
        <p:txBody>
          <a:bodyPr/>
          <a:lstStyle/>
          <a:p>
            <a:fld id="{8A55ACC0-5F42-D44B-91B4-86EEDE0BEC43}" type="slidenum">
              <a:rPr lang="en-US" smtClean="0"/>
              <a:t>33</a:t>
            </a:fld>
            <a:endParaRPr lang="en-US"/>
          </a:p>
        </p:txBody>
      </p:sp>
    </p:spTree>
    <p:extLst>
      <p:ext uri="{BB962C8B-B14F-4D97-AF65-F5344CB8AC3E}">
        <p14:creationId xmlns:p14="http://schemas.microsoft.com/office/powerpoint/2010/main" val="1276653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constraint here?</a:t>
            </a:r>
          </a:p>
          <a:p>
            <a:r>
              <a:rPr lang="en-US" baseline="0" dirty="0"/>
              <a:t>It’s not the linear movement, it’s the fact that you can’t go between reverse and drive without going through neutral</a:t>
            </a:r>
            <a:endParaRPr lang="en-US" dirty="0"/>
          </a:p>
        </p:txBody>
      </p:sp>
      <p:sp>
        <p:nvSpPr>
          <p:cNvPr id="4" name="Slide Number Placeholder 3"/>
          <p:cNvSpPr>
            <a:spLocks noGrp="1"/>
          </p:cNvSpPr>
          <p:nvPr>
            <p:ph type="sldNum" sz="quarter" idx="10"/>
          </p:nvPr>
        </p:nvSpPr>
        <p:spPr/>
        <p:txBody>
          <a:bodyPr/>
          <a:lstStyle/>
          <a:p>
            <a:fld id="{8A55ACC0-5F42-D44B-91B4-86EEDE0BEC43}" type="slidenum">
              <a:rPr lang="en-US" smtClean="0"/>
              <a:t>34</a:t>
            </a:fld>
            <a:endParaRPr lang="en-US"/>
          </a:p>
        </p:txBody>
      </p:sp>
    </p:spTree>
    <p:extLst>
      <p:ext uri="{BB962C8B-B14F-4D97-AF65-F5344CB8AC3E}">
        <p14:creationId xmlns:p14="http://schemas.microsoft.com/office/powerpoint/2010/main" val="437163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Incorrectly formatted date, European</a:t>
            </a:r>
            <a:r>
              <a:rPr lang="en-US" baseline="0"/>
              <a:t> style date, </a:t>
            </a:r>
            <a:r>
              <a:rPr lang="en-US"/>
              <a:t>not a real date (January 39</a:t>
            </a:r>
            <a:r>
              <a:rPr lang="en-US" baseline="30000"/>
              <a:t>th</a:t>
            </a:r>
            <a:r>
              <a:rPr lang="en-US"/>
              <a:t>), date is in the future or past, user just doesn’t know what the date is</a:t>
            </a:r>
          </a:p>
        </p:txBody>
      </p:sp>
      <p:sp>
        <p:nvSpPr>
          <p:cNvPr id="4" name="Slide Number Placeholder 3"/>
          <p:cNvSpPr>
            <a:spLocks noGrp="1"/>
          </p:cNvSpPr>
          <p:nvPr>
            <p:ph type="sldNum" sz="quarter" idx="10"/>
          </p:nvPr>
        </p:nvSpPr>
        <p:spPr/>
        <p:txBody>
          <a:bodyPr/>
          <a:lstStyle/>
          <a:p>
            <a:fld id="{6C26381D-D8CE-1540-8682-86853DC2F740}" type="slidenum">
              <a:rPr lang="en-US" smtClean="0"/>
              <a:t>35</a:t>
            </a:fld>
            <a:endParaRPr lang="en-US"/>
          </a:p>
        </p:txBody>
      </p:sp>
    </p:spTree>
    <p:extLst>
      <p:ext uri="{BB962C8B-B14F-4D97-AF65-F5344CB8AC3E}">
        <p14:creationId xmlns:p14="http://schemas.microsoft.com/office/powerpoint/2010/main" val="363633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Norman is 85 in 2021 – and still working</a:t>
            </a:r>
          </a:p>
          <a:p>
            <a:r>
              <a:rPr lang="en-US" dirty="0"/>
              <a:t>Don Norman image via Wikimedia: </a:t>
            </a:r>
            <a:r>
              <a:rPr lang="en-US" dirty="0">
                <a:hlinkClick r:id="rId3"/>
              </a:rPr>
              <a:t>https://en.wikipedia.org/wiki/File:Donald_Norman_at_AWF05.jpg</a:t>
            </a:r>
            <a:endParaRPr lang="en-US" dirty="0"/>
          </a:p>
        </p:txBody>
      </p:sp>
      <p:sp>
        <p:nvSpPr>
          <p:cNvPr id="4" name="Slide Number Placeholder 3"/>
          <p:cNvSpPr>
            <a:spLocks noGrp="1"/>
          </p:cNvSpPr>
          <p:nvPr>
            <p:ph type="sldNum" sz="quarter" idx="5"/>
          </p:nvPr>
        </p:nvSpPr>
        <p:spPr/>
        <p:txBody>
          <a:bodyPr/>
          <a:lstStyle/>
          <a:p>
            <a:fld id="{6C26381D-D8CE-1540-8682-86853DC2F740}" type="slidenum">
              <a:rPr lang="en-US" smtClean="0"/>
              <a:t>5</a:t>
            </a:fld>
            <a:endParaRPr lang="en-US"/>
          </a:p>
        </p:txBody>
      </p:sp>
    </p:spTree>
    <p:extLst>
      <p:ext uri="{BB962C8B-B14F-4D97-AF65-F5344CB8AC3E}">
        <p14:creationId xmlns:p14="http://schemas.microsoft.com/office/powerpoint/2010/main" val="3205124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avoiding use of intuitive</a:t>
            </a:r>
            <a:r>
              <a:rPr lang="en-US" baseline="0"/>
              <a:t> here </a:t>
            </a:r>
            <a:r>
              <a:rPr lang="mr-IN" baseline="0"/>
              <a:t>–</a:t>
            </a:r>
            <a:r>
              <a:rPr lang="en-US" baseline="0"/>
              <a:t> often it’s not really intuitive</a:t>
            </a:r>
          </a:p>
          <a:p>
            <a:r>
              <a:rPr lang="en-US" baseline="0"/>
              <a:t>+ saying intuitive masks what’s going on</a:t>
            </a:r>
            <a:endParaRPr lang="en-US"/>
          </a:p>
        </p:txBody>
      </p:sp>
      <p:sp>
        <p:nvSpPr>
          <p:cNvPr id="4" name="Slide Number Placeholder 3"/>
          <p:cNvSpPr>
            <a:spLocks noGrp="1"/>
          </p:cNvSpPr>
          <p:nvPr>
            <p:ph type="sldNum" sz="quarter" idx="10"/>
          </p:nvPr>
        </p:nvSpPr>
        <p:spPr/>
        <p:txBody>
          <a:bodyPr/>
          <a:lstStyle/>
          <a:p>
            <a:fld id="{6C26381D-D8CE-1540-8682-86853DC2F740}" type="slidenum">
              <a:rPr lang="en-US" smtClean="0"/>
              <a:t>37</a:t>
            </a:fld>
            <a:endParaRPr lang="en-US"/>
          </a:p>
        </p:txBody>
      </p:sp>
    </p:spTree>
    <p:extLst>
      <p:ext uri="{BB962C8B-B14F-4D97-AF65-F5344CB8AC3E}">
        <p14:creationId xmlns:p14="http://schemas.microsoft.com/office/powerpoint/2010/main" val="1375072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be</a:t>
            </a:r>
            <a:r>
              <a:rPr lang="en-US" baseline="0" dirty="0"/>
              <a:t> especially important for gestures</a:t>
            </a:r>
          </a:p>
          <a:p>
            <a:r>
              <a:rPr lang="en-US" baseline="0" dirty="0"/>
              <a:t>For the book? Which direction?</a:t>
            </a:r>
            <a:endParaRPr lang="en-US" dirty="0"/>
          </a:p>
        </p:txBody>
      </p:sp>
      <p:sp>
        <p:nvSpPr>
          <p:cNvPr id="4" name="Slide Number Placeholder 3"/>
          <p:cNvSpPr>
            <a:spLocks noGrp="1"/>
          </p:cNvSpPr>
          <p:nvPr>
            <p:ph type="sldNum" sz="quarter" idx="10"/>
          </p:nvPr>
        </p:nvSpPr>
        <p:spPr/>
        <p:txBody>
          <a:bodyPr/>
          <a:lstStyle/>
          <a:p>
            <a:fld id="{8A55ACC0-5F42-D44B-91B4-86EEDE0BEC43}" type="slidenum">
              <a:rPr lang="en-US" smtClean="0"/>
              <a:t>38</a:t>
            </a:fld>
            <a:endParaRPr lang="en-US"/>
          </a:p>
        </p:txBody>
      </p:sp>
    </p:spTree>
    <p:extLst>
      <p:ext uri="{BB962C8B-B14F-4D97-AF65-F5344CB8AC3E}">
        <p14:creationId xmlns:p14="http://schemas.microsoft.com/office/powerpoint/2010/main" val="1247282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be</a:t>
            </a:r>
            <a:r>
              <a:rPr lang="en-US" baseline="0" dirty="0"/>
              <a:t> especially important for gestures</a:t>
            </a:r>
          </a:p>
          <a:p>
            <a:r>
              <a:rPr lang="en-US" baseline="0" dirty="0"/>
              <a:t>For the book? Which direction?</a:t>
            </a:r>
            <a:endParaRPr lang="en-US" dirty="0"/>
          </a:p>
        </p:txBody>
      </p:sp>
      <p:sp>
        <p:nvSpPr>
          <p:cNvPr id="4" name="Slide Number Placeholder 3"/>
          <p:cNvSpPr>
            <a:spLocks noGrp="1"/>
          </p:cNvSpPr>
          <p:nvPr>
            <p:ph type="sldNum" sz="quarter" idx="10"/>
          </p:nvPr>
        </p:nvSpPr>
        <p:spPr/>
        <p:txBody>
          <a:bodyPr/>
          <a:lstStyle/>
          <a:p>
            <a:fld id="{8A55ACC0-5F42-D44B-91B4-86EEDE0BEC43}" type="slidenum">
              <a:rPr lang="en-US" smtClean="0"/>
              <a:t>39</a:t>
            </a:fld>
            <a:endParaRPr lang="en-US"/>
          </a:p>
        </p:txBody>
      </p:sp>
    </p:spTree>
    <p:extLst>
      <p:ext uri="{BB962C8B-B14F-4D97-AF65-F5344CB8AC3E}">
        <p14:creationId xmlns:p14="http://schemas.microsoft.com/office/powerpoint/2010/main" val="565568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Heidegger portrait: https://en.wikipedia.org/wiki/Martin_Heidegger</a:t>
            </a:r>
          </a:p>
          <a:p>
            <a:r>
              <a:rPr lang="en-US"/>
              <a:t>Hammer image from http://alandix.com/blog/2010/08/12/struggling-with-heidegger/</a:t>
            </a:r>
          </a:p>
        </p:txBody>
      </p:sp>
      <p:sp>
        <p:nvSpPr>
          <p:cNvPr id="4" name="Slide Number Placeholder 3"/>
          <p:cNvSpPr>
            <a:spLocks noGrp="1"/>
          </p:cNvSpPr>
          <p:nvPr>
            <p:ph type="sldNum" sz="quarter" idx="10"/>
          </p:nvPr>
        </p:nvSpPr>
        <p:spPr/>
        <p:txBody>
          <a:bodyPr/>
          <a:lstStyle/>
          <a:p>
            <a:fld id="{6C26381D-D8CE-1540-8682-86853DC2F740}" type="slidenum">
              <a:rPr lang="en-US" smtClean="0"/>
              <a:t>46</a:t>
            </a:fld>
            <a:endParaRPr lang="en-US"/>
          </a:p>
        </p:txBody>
      </p:sp>
    </p:spTree>
    <p:extLst>
      <p:ext uri="{BB962C8B-B14F-4D97-AF65-F5344CB8AC3E}">
        <p14:creationId xmlns:p14="http://schemas.microsoft.com/office/powerpoint/2010/main" val="4090338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a:t>
            </a:r>
            <a:r>
              <a:rPr lang="en-US" sz="1200" b="0" i="0" u="none" strike="noStrike" kern="1200" dirty="0" err="1">
                <a:solidFill>
                  <a:schemeClr val="tx1"/>
                </a:solidFill>
                <a:effectLst/>
                <a:latin typeface="+mn-lt"/>
                <a:ea typeface="+mn-ea"/>
                <a:cs typeface="+mn-cs"/>
              </a:rPr>
              <a:t>libraries.colorado.edu</a:t>
            </a:r>
            <a:r>
              <a:rPr lang="en-US" sz="1200" b="0" i="0" u="none" strike="noStrike" kern="1200" dirty="0">
                <a:solidFill>
                  <a:schemeClr val="tx1"/>
                </a:solidFill>
                <a:effectLst/>
                <a:latin typeface="+mn-lt"/>
                <a:ea typeface="+mn-ea"/>
                <a:cs typeface="+mn-cs"/>
              </a:rPr>
              <a:t>/record=b9765157~S3</a:t>
            </a:r>
          </a:p>
          <a:p>
            <a:r>
              <a:rPr lang="en-US" sz="1200" b="0" i="0" u="none" strike="noStrike" kern="1200" dirty="0">
                <a:solidFill>
                  <a:schemeClr val="tx1"/>
                </a:solidFill>
                <a:effectLst/>
                <a:latin typeface="+mn-lt"/>
                <a:ea typeface="+mn-ea"/>
                <a:cs typeface="+mn-cs"/>
              </a:rPr>
              <a:t>A nice complement to Design of Everyday Things</a:t>
            </a:r>
            <a:endParaRPr lang="en-US" dirty="0"/>
          </a:p>
        </p:txBody>
      </p:sp>
      <p:sp>
        <p:nvSpPr>
          <p:cNvPr id="4" name="Slide Number Placeholder 3"/>
          <p:cNvSpPr>
            <a:spLocks noGrp="1"/>
          </p:cNvSpPr>
          <p:nvPr>
            <p:ph type="sldNum" sz="quarter" idx="5"/>
          </p:nvPr>
        </p:nvSpPr>
        <p:spPr/>
        <p:txBody>
          <a:bodyPr/>
          <a:lstStyle/>
          <a:p>
            <a:fld id="{6C26381D-D8CE-1540-8682-86853DC2F740}" type="slidenum">
              <a:rPr lang="en-US" smtClean="0"/>
              <a:t>47</a:t>
            </a:fld>
            <a:endParaRPr lang="en-US"/>
          </a:p>
        </p:txBody>
      </p:sp>
    </p:spTree>
    <p:extLst>
      <p:ext uri="{BB962C8B-B14F-4D97-AF65-F5344CB8AC3E}">
        <p14:creationId xmlns:p14="http://schemas.microsoft.com/office/powerpoint/2010/main" val="557505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Worst thing to do is spend time/money</a:t>
            </a:r>
            <a:r>
              <a:rPr lang="en-US" baseline="0"/>
              <a:t> on a user test and realize you left out a button, misspelled something, etc</a:t>
            </a:r>
            <a:endParaRPr lang="en-US"/>
          </a:p>
        </p:txBody>
      </p:sp>
      <p:sp>
        <p:nvSpPr>
          <p:cNvPr id="4" name="Slide Number Placeholder 3"/>
          <p:cNvSpPr>
            <a:spLocks noGrp="1"/>
          </p:cNvSpPr>
          <p:nvPr>
            <p:ph type="sldNum" sz="quarter" idx="10"/>
          </p:nvPr>
        </p:nvSpPr>
        <p:spPr/>
        <p:txBody>
          <a:bodyPr/>
          <a:lstStyle/>
          <a:p>
            <a:fld id="{6C26381D-D8CE-1540-8682-86853DC2F740}" type="slidenum">
              <a:rPr lang="en-US" smtClean="0"/>
              <a:t>54</a:t>
            </a:fld>
            <a:endParaRPr lang="en-US"/>
          </a:p>
        </p:txBody>
      </p:sp>
    </p:spTree>
    <p:extLst>
      <p:ext uri="{BB962C8B-B14F-4D97-AF65-F5344CB8AC3E}">
        <p14:creationId xmlns:p14="http://schemas.microsoft.com/office/powerpoint/2010/main" val="692566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prefer to test</a:t>
            </a:r>
            <a:r>
              <a:rPr lang="en-US" baseline="0"/>
              <a:t> one heuristic at a time </a:t>
            </a:r>
            <a:r>
              <a:rPr lang="mr-IN" baseline="0"/>
              <a:t>–</a:t>
            </a:r>
            <a:r>
              <a:rPr lang="en-US" baseline="0"/>
              <a:t> I have found that it works better</a:t>
            </a:r>
          </a:p>
          <a:p>
            <a:r>
              <a:rPr lang="en-US" baseline="0"/>
              <a:t>Important to test in context. If you just look at a screen, might not </a:t>
            </a:r>
          </a:p>
          <a:p>
            <a:r>
              <a:rPr lang="en-US"/>
              <a:t>Solution</a:t>
            </a:r>
            <a:r>
              <a:rPr lang="en-US" baseline="0"/>
              <a:t> </a:t>
            </a:r>
            <a:r>
              <a:rPr lang="mr-IN" baseline="0"/>
              <a:t>–</a:t>
            </a:r>
            <a:r>
              <a:rPr lang="en-US" baseline="0"/>
              <a:t> don’t get distracted by this</a:t>
            </a:r>
            <a:endParaRPr lang="en-US"/>
          </a:p>
        </p:txBody>
      </p:sp>
      <p:sp>
        <p:nvSpPr>
          <p:cNvPr id="4" name="Slide Number Placeholder 3"/>
          <p:cNvSpPr>
            <a:spLocks noGrp="1"/>
          </p:cNvSpPr>
          <p:nvPr>
            <p:ph type="sldNum" sz="quarter" idx="10"/>
          </p:nvPr>
        </p:nvSpPr>
        <p:spPr/>
        <p:txBody>
          <a:bodyPr/>
          <a:lstStyle/>
          <a:p>
            <a:fld id="{6C26381D-D8CE-1540-8682-86853DC2F740}" type="slidenum">
              <a:rPr lang="en-US" smtClean="0"/>
              <a:t>55</a:t>
            </a:fld>
            <a:endParaRPr lang="en-US"/>
          </a:p>
        </p:txBody>
      </p:sp>
    </p:spTree>
    <p:extLst>
      <p:ext uri="{BB962C8B-B14F-4D97-AF65-F5344CB8AC3E}">
        <p14:creationId xmlns:p14="http://schemas.microsoft.com/office/powerpoint/2010/main" val="4020645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www.nngroup.com</a:t>
            </a:r>
            <a:r>
              <a:rPr lang="en-US" dirty="0"/>
              <a:t>/articles/ten-usability-heuristics/</a:t>
            </a:r>
          </a:p>
        </p:txBody>
      </p:sp>
      <p:sp>
        <p:nvSpPr>
          <p:cNvPr id="4" name="Slide Number Placeholder 3"/>
          <p:cNvSpPr>
            <a:spLocks noGrp="1"/>
          </p:cNvSpPr>
          <p:nvPr>
            <p:ph type="sldNum" sz="quarter" idx="10"/>
          </p:nvPr>
        </p:nvSpPr>
        <p:spPr/>
        <p:txBody>
          <a:bodyPr/>
          <a:lstStyle/>
          <a:p>
            <a:fld id="{C7ECC54C-4FAE-9040-9F1E-7CB873F8A131}" type="slidenum">
              <a:rPr lang="en-US" smtClean="0"/>
              <a:t>57</a:t>
            </a:fld>
            <a:endParaRPr lang="en-US"/>
          </a:p>
        </p:txBody>
      </p:sp>
    </p:spTree>
    <p:extLst>
      <p:ext uri="{BB962C8B-B14F-4D97-AF65-F5344CB8AC3E}">
        <p14:creationId xmlns:p14="http://schemas.microsoft.com/office/powerpoint/2010/main" val="2235400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www.nngroup.com</a:t>
            </a:r>
            <a:r>
              <a:rPr lang="en-US" dirty="0"/>
              <a:t>/articles/how-to-conduct-a-heuristic-evaluation/</a:t>
            </a:r>
          </a:p>
        </p:txBody>
      </p:sp>
      <p:sp>
        <p:nvSpPr>
          <p:cNvPr id="4" name="Slide Number Placeholder 3"/>
          <p:cNvSpPr>
            <a:spLocks noGrp="1"/>
          </p:cNvSpPr>
          <p:nvPr>
            <p:ph type="sldNum" sz="quarter" idx="10"/>
          </p:nvPr>
        </p:nvSpPr>
        <p:spPr/>
        <p:txBody>
          <a:bodyPr/>
          <a:lstStyle/>
          <a:p>
            <a:fld id="{C7ECC54C-4FAE-9040-9F1E-7CB873F8A131}" type="slidenum">
              <a:rPr lang="en-US" smtClean="0"/>
              <a:t>58</a:t>
            </a:fld>
            <a:endParaRPr lang="en-US"/>
          </a:p>
        </p:txBody>
      </p:sp>
    </p:spTree>
    <p:extLst>
      <p:ext uri="{BB962C8B-B14F-4D97-AF65-F5344CB8AC3E}">
        <p14:creationId xmlns:p14="http://schemas.microsoft.com/office/powerpoint/2010/main" val="2544112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shopping site?</a:t>
            </a:r>
          </a:p>
        </p:txBody>
      </p:sp>
      <p:sp>
        <p:nvSpPr>
          <p:cNvPr id="4" name="Slide Number Placeholder 3"/>
          <p:cNvSpPr>
            <a:spLocks noGrp="1"/>
          </p:cNvSpPr>
          <p:nvPr>
            <p:ph type="sldNum" sz="quarter" idx="10"/>
          </p:nvPr>
        </p:nvSpPr>
        <p:spPr/>
        <p:txBody>
          <a:bodyPr/>
          <a:lstStyle/>
          <a:p>
            <a:fld id="{6C26381D-D8CE-1540-8682-86853DC2F740}" type="slidenum">
              <a:rPr lang="en-US" smtClean="0"/>
              <a:t>61</a:t>
            </a:fld>
            <a:endParaRPr lang="en-US"/>
          </a:p>
        </p:txBody>
      </p:sp>
    </p:spTree>
    <p:extLst>
      <p:ext uri="{BB962C8B-B14F-4D97-AF65-F5344CB8AC3E}">
        <p14:creationId xmlns:p14="http://schemas.microsoft.com/office/powerpoint/2010/main" val="2495457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 Psychology of Everyday Things</a:t>
            </a:r>
          </a:p>
        </p:txBody>
      </p:sp>
      <p:sp>
        <p:nvSpPr>
          <p:cNvPr id="4" name="Slide Number Placeholder 3"/>
          <p:cNvSpPr>
            <a:spLocks noGrp="1"/>
          </p:cNvSpPr>
          <p:nvPr>
            <p:ph type="sldNum" sz="quarter" idx="5"/>
          </p:nvPr>
        </p:nvSpPr>
        <p:spPr/>
        <p:txBody>
          <a:bodyPr/>
          <a:lstStyle/>
          <a:p>
            <a:fld id="{6C26381D-D8CE-1540-8682-86853DC2F740}" type="slidenum">
              <a:rPr lang="en-US" smtClean="0"/>
              <a:t>6</a:t>
            </a:fld>
            <a:endParaRPr lang="en-US"/>
          </a:p>
        </p:txBody>
      </p:sp>
    </p:spTree>
    <p:extLst>
      <p:ext uri="{BB962C8B-B14F-4D97-AF65-F5344CB8AC3E}">
        <p14:creationId xmlns:p14="http://schemas.microsoft.com/office/powerpoint/2010/main" val="654727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Screenshots</a:t>
            </a:r>
          </a:p>
          <a:p>
            <a:endParaRPr lang="en-US"/>
          </a:p>
          <a:p>
            <a:r>
              <a:rPr lang="en-US"/>
              <a:t>Gmail: https://media.gcflearnfree.org/content/55e073847dd48174331f5193_01_17_2014/intro_labeled_graphic.jpg</a:t>
            </a:r>
          </a:p>
          <a:p>
            <a:r>
              <a:rPr lang="en-US"/>
              <a:t>Google</a:t>
            </a:r>
            <a:r>
              <a:rPr lang="en-US" baseline="0"/>
              <a:t> inbox: http://ericgreer.info/assets/images/googleinboxweb.png</a:t>
            </a:r>
          </a:p>
          <a:p>
            <a:r>
              <a:rPr lang="en-US"/>
              <a:t>Apple Mail: https://support.apple.com/library/content/dam/edam/applecare/images/en_US/osx/yos_mail_conversations.png</a:t>
            </a:r>
          </a:p>
        </p:txBody>
      </p:sp>
      <p:sp>
        <p:nvSpPr>
          <p:cNvPr id="4" name="Slide Number Placeholder 3"/>
          <p:cNvSpPr>
            <a:spLocks noGrp="1"/>
          </p:cNvSpPr>
          <p:nvPr>
            <p:ph type="sldNum" sz="quarter" idx="10"/>
          </p:nvPr>
        </p:nvSpPr>
        <p:spPr/>
        <p:txBody>
          <a:bodyPr/>
          <a:lstStyle/>
          <a:p>
            <a:fld id="{6C26381D-D8CE-1540-8682-86853DC2F740}" type="slidenum">
              <a:rPr lang="en-US" smtClean="0"/>
              <a:t>62</a:t>
            </a:fld>
            <a:endParaRPr lang="en-US"/>
          </a:p>
        </p:txBody>
      </p:sp>
    </p:spTree>
    <p:extLst>
      <p:ext uri="{BB962C8B-B14F-4D97-AF65-F5344CB8AC3E}">
        <p14:creationId xmlns:p14="http://schemas.microsoft.com/office/powerpoint/2010/main" val="4257492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We’ll cover these quickly this week </a:t>
            </a:r>
            <a:r>
              <a:rPr lang="mr-IN"/>
              <a:t>–</a:t>
            </a:r>
            <a:r>
              <a:rPr lang="en-US"/>
              <a:t> but they will return</a:t>
            </a:r>
          </a:p>
          <a:p>
            <a:r>
              <a:rPr lang="en-US"/>
              <a:t>These are different tools. Not</a:t>
            </a:r>
            <a:r>
              <a:rPr lang="en-US" baseline="0"/>
              <a:t> directly related. </a:t>
            </a:r>
          </a:p>
          <a:p>
            <a:endParaRPr lang="en-US" baseline="0"/>
          </a:p>
        </p:txBody>
      </p:sp>
      <p:sp>
        <p:nvSpPr>
          <p:cNvPr id="4" name="Slide Number Placeholder 3"/>
          <p:cNvSpPr>
            <a:spLocks noGrp="1"/>
          </p:cNvSpPr>
          <p:nvPr>
            <p:ph type="sldNum" sz="quarter" idx="10"/>
          </p:nvPr>
        </p:nvSpPr>
        <p:spPr/>
        <p:txBody>
          <a:bodyPr/>
          <a:lstStyle/>
          <a:p>
            <a:fld id="{6C26381D-D8CE-1540-8682-86853DC2F740}" type="slidenum">
              <a:rPr lang="en-US" smtClean="0"/>
              <a:t>70</a:t>
            </a:fld>
            <a:endParaRPr lang="en-US"/>
          </a:p>
        </p:txBody>
      </p:sp>
    </p:spTree>
    <p:extLst>
      <p:ext uri="{BB962C8B-B14F-4D97-AF65-F5344CB8AC3E}">
        <p14:creationId xmlns:p14="http://schemas.microsoft.com/office/powerpoint/2010/main" val="741491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model of thinking is very well established. It’s even possible to get people to switch between modes.</a:t>
            </a:r>
          </a:p>
          <a:p>
            <a:endParaRPr lang="en-US"/>
          </a:p>
          <a:p>
            <a:r>
              <a:rPr lang="en-US"/>
              <a:t>This is a lot of different ways to say “don’t half ass this”. But it’s an important point!</a:t>
            </a:r>
          </a:p>
          <a:p>
            <a:endParaRPr lang="en-US"/>
          </a:p>
        </p:txBody>
      </p:sp>
      <p:sp>
        <p:nvSpPr>
          <p:cNvPr id="4" name="Slide Number Placeholder 3"/>
          <p:cNvSpPr>
            <a:spLocks noGrp="1"/>
          </p:cNvSpPr>
          <p:nvPr>
            <p:ph type="sldNum" sz="quarter" idx="5"/>
          </p:nvPr>
        </p:nvSpPr>
        <p:spPr/>
        <p:txBody>
          <a:bodyPr/>
          <a:lstStyle/>
          <a:p>
            <a:fld id="{6C26381D-D8CE-1540-8682-86853DC2F740}" type="slidenum">
              <a:rPr lang="en-US" smtClean="0"/>
              <a:t>73</a:t>
            </a:fld>
            <a:endParaRPr lang="en-US"/>
          </a:p>
        </p:txBody>
      </p:sp>
    </p:spTree>
    <p:extLst>
      <p:ext uri="{BB962C8B-B14F-4D97-AF65-F5344CB8AC3E}">
        <p14:creationId xmlns:p14="http://schemas.microsoft.com/office/powerpoint/2010/main" val="1244257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the title: Used to be POET, now DOET</a:t>
            </a:r>
          </a:p>
        </p:txBody>
      </p:sp>
      <p:sp>
        <p:nvSpPr>
          <p:cNvPr id="4" name="Slide Number Placeholder 3"/>
          <p:cNvSpPr>
            <a:spLocks noGrp="1"/>
          </p:cNvSpPr>
          <p:nvPr>
            <p:ph type="sldNum" sz="quarter" idx="5"/>
          </p:nvPr>
        </p:nvSpPr>
        <p:spPr/>
        <p:txBody>
          <a:bodyPr/>
          <a:lstStyle/>
          <a:p>
            <a:fld id="{6C26381D-D8CE-1540-8682-86853DC2F740}" type="slidenum">
              <a:rPr lang="en-US" smtClean="0"/>
              <a:t>7</a:t>
            </a:fld>
            <a:endParaRPr lang="en-US"/>
          </a:p>
        </p:txBody>
      </p:sp>
    </p:spTree>
    <p:extLst>
      <p:ext uri="{BB962C8B-B14F-4D97-AF65-F5344CB8AC3E}">
        <p14:creationId xmlns:p14="http://schemas.microsoft.com/office/powerpoint/2010/main" val="3315589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may be helpful to practice these skills in contexts that are different than what we’re used to – like low tech interactions.</a:t>
            </a:r>
          </a:p>
          <a:p>
            <a:endParaRPr lang="en-US"/>
          </a:p>
          <a:p>
            <a:r>
              <a:rPr lang="en-US"/>
              <a:t>Image: </a:t>
            </a:r>
            <a:r>
              <a:rPr lang="en-US">
                <a:hlinkClick r:id="rId3"/>
              </a:rPr>
              <a:t>https://michaellutjen.com/blog/norman-doors-centered-design/</a:t>
            </a:r>
            <a:endParaRPr lang="en-US"/>
          </a:p>
          <a:p>
            <a:endParaRPr lang="en-US"/>
          </a:p>
        </p:txBody>
      </p:sp>
      <p:sp>
        <p:nvSpPr>
          <p:cNvPr id="4" name="Slide Number Placeholder 3"/>
          <p:cNvSpPr>
            <a:spLocks noGrp="1"/>
          </p:cNvSpPr>
          <p:nvPr>
            <p:ph type="sldNum" sz="quarter" idx="5"/>
          </p:nvPr>
        </p:nvSpPr>
        <p:spPr/>
        <p:txBody>
          <a:bodyPr/>
          <a:lstStyle/>
          <a:p>
            <a:fld id="{6C26381D-D8CE-1540-8682-86853DC2F740}" type="slidenum">
              <a:rPr lang="en-US" smtClean="0"/>
              <a:t>8</a:t>
            </a:fld>
            <a:endParaRPr lang="en-US"/>
          </a:p>
        </p:txBody>
      </p:sp>
    </p:spTree>
    <p:extLst>
      <p:ext uri="{BB962C8B-B14F-4D97-AF65-F5344CB8AC3E}">
        <p14:creationId xmlns:p14="http://schemas.microsoft.com/office/powerpoint/2010/main" val="133903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tons of</a:t>
            </a:r>
            <a:r>
              <a:rPr lang="en-US" baseline="0"/>
              <a:t> wisdom in this one chapter!</a:t>
            </a:r>
            <a:endParaRPr lang="en-US"/>
          </a:p>
        </p:txBody>
      </p:sp>
      <p:sp>
        <p:nvSpPr>
          <p:cNvPr id="4" name="Slide Number Placeholder 3"/>
          <p:cNvSpPr>
            <a:spLocks noGrp="1"/>
          </p:cNvSpPr>
          <p:nvPr>
            <p:ph type="sldNum" sz="quarter" idx="10"/>
          </p:nvPr>
        </p:nvSpPr>
        <p:spPr/>
        <p:txBody>
          <a:bodyPr/>
          <a:lstStyle/>
          <a:p>
            <a:fld id="{6C26381D-D8CE-1540-8682-86853DC2F740}" type="slidenum">
              <a:rPr lang="en-US" smtClean="0"/>
              <a:t>9</a:t>
            </a:fld>
            <a:endParaRPr lang="en-US"/>
          </a:p>
        </p:txBody>
      </p:sp>
    </p:spTree>
    <p:extLst>
      <p:ext uri="{BB962C8B-B14F-4D97-AF65-F5344CB8AC3E}">
        <p14:creationId xmlns:p14="http://schemas.microsoft.com/office/powerpoint/2010/main" val="2110542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in our</a:t>
            </a:r>
            <a:r>
              <a:rPr lang="en-US" baseline="0" dirty="0"/>
              <a:t> reading but worth understanding</a:t>
            </a:r>
            <a:endParaRPr lang="en-US" dirty="0"/>
          </a:p>
        </p:txBody>
      </p:sp>
      <p:sp>
        <p:nvSpPr>
          <p:cNvPr id="4" name="Slide Number Placeholder 3"/>
          <p:cNvSpPr>
            <a:spLocks noGrp="1"/>
          </p:cNvSpPr>
          <p:nvPr>
            <p:ph type="sldNum" sz="quarter" idx="10"/>
          </p:nvPr>
        </p:nvSpPr>
        <p:spPr/>
        <p:txBody>
          <a:bodyPr/>
          <a:lstStyle/>
          <a:p>
            <a:fld id="{C7ECC54C-4FAE-9040-9F1E-7CB873F8A131}" type="slidenum">
              <a:rPr lang="en-US" smtClean="0"/>
              <a:t>10</a:t>
            </a:fld>
            <a:endParaRPr lang="en-US"/>
          </a:p>
        </p:txBody>
      </p:sp>
    </p:spTree>
    <p:extLst>
      <p:ext uri="{BB962C8B-B14F-4D97-AF65-F5344CB8AC3E}">
        <p14:creationId xmlns:p14="http://schemas.microsoft.com/office/powerpoint/2010/main" val="1960649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in our</a:t>
            </a:r>
            <a:r>
              <a:rPr lang="en-US" baseline="0" dirty="0"/>
              <a:t> reading but worth understanding</a:t>
            </a:r>
            <a:endParaRPr lang="en-US" dirty="0"/>
          </a:p>
        </p:txBody>
      </p:sp>
      <p:sp>
        <p:nvSpPr>
          <p:cNvPr id="4" name="Slide Number Placeholder 3"/>
          <p:cNvSpPr>
            <a:spLocks noGrp="1"/>
          </p:cNvSpPr>
          <p:nvPr>
            <p:ph type="sldNum" sz="quarter" idx="10"/>
          </p:nvPr>
        </p:nvSpPr>
        <p:spPr/>
        <p:txBody>
          <a:bodyPr/>
          <a:lstStyle/>
          <a:p>
            <a:fld id="{C7ECC54C-4FAE-9040-9F1E-7CB873F8A131}" type="slidenum">
              <a:rPr lang="en-US" smtClean="0"/>
              <a:t>11</a:t>
            </a:fld>
            <a:endParaRPr lang="en-US"/>
          </a:p>
        </p:txBody>
      </p:sp>
    </p:spTree>
    <p:extLst>
      <p:ext uri="{BB962C8B-B14F-4D97-AF65-F5344CB8AC3E}">
        <p14:creationId xmlns:p14="http://schemas.microsoft.com/office/powerpoint/2010/main" val="814403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What’s actually happening here? Lots of complex modeling going on here, but it translates to “turn CW/CCW for more/less heat”</a:t>
            </a:r>
          </a:p>
        </p:txBody>
      </p:sp>
      <p:sp>
        <p:nvSpPr>
          <p:cNvPr id="4" name="Slide Number Placeholder 3"/>
          <p:cNvSpPr>
            <a:spLocks noGrp="1"/>
          </p:cNvSpPr>
          <p:nvPr>
            <p:ph type="sldNum" sz="quarter" idx="10"/>
          </p:nvPr>
        </p:nvSpPr>
        <p:spPr/>
        <p:txBody>
          <a:bodyPr/>
          <a:lstStyle/>
          <a:p>
            <a:fld id="{6C26381D-D8CE-1540-8682-86853DC2F740}" type="slidenum">
              <a:rPr lang="en-US" smtClean="0"/>
              <a:t>14</a:t>
            </a:fld>
            <a:endParaRPr lang="en-US"/>
          </a:p>
        </p:txBody>
      </p:sp>
    </p:spTree>
    <p:extLst>
      <p:ext uri="{BB962C8B-B14F-4D97-AF65-F5344CB8AC3E}">
        <p14:creationId xmlns:p14="http://schemas.microsoft.com/office/powerpoint/2010/main" val="1615273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latin typeface="Helvetica Neue" charset="0"/>
                <a:ea typeface="Helvetica Neue" charset="0"/>
                <a:cs typeface="Helvetica Neue"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91294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464435"/>
          </a:xfrm>
        </p:spPr>
        <p:txBody>
          <a:bodyPr/>
          <a:lstStyle>
            <a:lvl1pPr>
              <a:defRPr b="1">
                <a:latin typeface="Helvetica Neue" charset="0"/>
                <a:ea typeface="Helvetica Neue" charset="0"/>
                <a:cs typeface="Helvetica Neue" charset="0"/>
              </a:defRPr>
            </a:lvl1pPr>
          </a:lstStyle>
          <a:p>
            <a:r>
              <a:rPr lang="en-US"/>
              <a:t>Click to edit Master title style</a:t>
            </a:r>
          </a:p>
        </p:txBody>
      </p:sp>
    </p:spTree>
    <p:extLst>
      <p:ext uri="{BB962C8B-B14F-4D97-AF65-F5344CB8AC3E}">
        <p14:creationId xmlns:p14="http://schemas.microsoft.com/office/powerpoint/2010/main" val="4160545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Slide">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875915"/>
          </a:xfrm>
        </p:spPr>
        <p:txBody>
          <a:bodyPr/>
          <a:lstStyle>
            <a:lvl1pPr>
              <a:defRPr b="1">
                <a:latin typeface="Helvetica Neue" charset="0"/>
                <a:ea typeface="Helvetica Neue" charset="0"/>
                <a:cs typeface="Helvetica Neue" charset="0"/>
              </a:defRPr>
            </a:lvl1pPr>
          </a:lstStyle>
          <a:p>
            <a:r>
              <a:rPr lang="en-US"/>
              <a:t>Click to edit Master title style</a:t>
            </a:r>
          </a:p>
        </p:txBody>
      </p:sp>
    </p:spTree>
    <p:extLst>
      <p:ext uri="{BB962C8B-B14F-4D97-AF65-F5344CB8AC3E}">
        <p14:creationId xmlns:p14="http://schemas.microsoft.com/office/powerpoint/2010/main" val="584808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b="1">
                <a:latin typeface="Helvetica Neue" charset="0"/>
                <a:ea typeface="Helvetica Neue" charset="0"/>
                <a:cs typeface="Helvetica Neue"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spcBef>
                <a:spcPts val="0"/>
              </a:spcBef>
              <a:spcAft>
                <a:spcPts val="1800"/>
              </a:spcAft>
              <a:defRPr sz="2800">
                <a:latin typeface="Helvetica Neue" charset="0"/>
                <a:ea typeface="Helvetica Neue" charset="0"/>
                <a:cs typeface="Helvetica Neue" charset="0"/>
              </a:defRPr>
            </a:lvl1pPr>
            <a:lvl2pPr>
              <a:spcBef>
                <a:spcPts val="0"/>
              </a:spcBef>
              <a:spcAft>
                <a:spcPts val="1800"/>
              </a:spcAft>
              <a:defRPr sz="2800">
                <a:latin typeface="Helvetica Neue" charset="0"/>
                <a:ea typeface="Helvetica Neue" charset="0"/>
                <a:cs typeface="Helvetica Neue" charset="0"/>
              </a:defRPr>
            </a:lvl2pPr>
            <a:lvl3pPr>
              <a:spcBef>
                <a:spcPts val="0"/>
              </a:spcBef>
              <a:spcAft>
                <a:spcPts val="1800"/>
              </a:spcAft>
              <a:defRPr sz="2800">
                <a:latin typeface="Helvetica Neue" charset="0"/>
                <a:ea typeface="Helvetica Neue" charset="0"/>
                <a:cs typeface="Helvetica Neue" charset="0"/>
              </a:defRPr>
            </a:lvl3pPr>
            <a:lvl4pPr>
              <a:spcBef>
                <a:spcPts val="0"/>
              </a:spcBef>
              <a:spcAft>
                <a:spcPts val="1800"/>
              </a:spcAft>
              <a:defRPr sz="2800">
                <a:latin typeface="Helvetica Neue" charset="0"/>
                <a:ea typeface="Helvetica Neue" charset="0"/>
                <a:cs typeface="Helvetica Neue" charset="0"/>
              </a:defRPr>
            </a:lvl4pPr>
            <a:lvl5pPr>
              <a:spcBef>
                <a:spcPts val="0"/>
              </a:spcBef>
              <a:spcAft>
                <a:spcPts val="1800"/>
              </a:spcAft>
              <a:defRPr sz="2800">
                <a:latin typeface="Helvetica Neue" charset="0"/>
                <a:ea typeface="Helvetica Neue" charset="0"/>
                <a:cs typeface="Helvetica Neue"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Helvetica Neue" charset="0"/>
                <a:ea typeface="Helvetica Neue" charset="0"/>
                <a:cs typeface="Helvetica Neue" charset="0"/>
              </a:defRPr>
            </a:lvl1pPr>
          </a:lstStyle>
          <a:p>
            <a:fld id="{6BFECD78-3C8E-49F2-8FAB-59489D168ABB}" type="datetimeFigureOut">
              <a:rPr lang="en-US" smtClean="0"/>
              <a:t>10/17/21</a:t>
            </a:fld>
            <a:endParaRPr lang="en-US"/>
          </a:p>
        </p:txBody>
      </p:sp>
      <p:sp>
        <p:nvSpPr>
          <p:cNvPr id="5" name="Footer Placeholder 4"/>
          <p:cNvSpPr>
            <a:spLocks noGrp="1"/>
          </p:cNvSpPr>
          <p:nvPr>
            <p:ph type="ftr" sz="quarter" idx="11"/>
          </p:nvPr>
        </p:nvSpPr>
        <p:spPr/>
        <p:txBody>
          <a:bodyPr/>
          <a:lstStyle>
            <a:lvl1pPr>
              <a:defRPr>
                <a:latin typeface="Helvetica Neue" charset="0"/>
                <a:ea typeface="Helvetica Neue" charset="0"/>
                <a:cs typeface="Helvetica Neue"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Neue" charset="0"/>
                <a:ea typeface="Helvetica Neue" charset="0"/>
                <a:cs typeface="Helvetica Neue" charset="0"/>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3897440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481262"/>
          </a:xfrm>
          <a:solidFill>
            <a:schemeClr val="bg1"/>
          </a:solidFill>
        </p:spPr>
        <p:txBody>
          <a:bodyPr>
            <a:noAutofit/>
          </a:bodyPr>
          <a:lstStyle>
            <a:lvl1pPr algn="l">
              <a:defRPr sz="2400" b="1">
                <a:latin typeface="Helvetica Neue" charset="0"/>
                <a:ea typeface="Helvetica Neue" charset="0"/>
                <a:cs typeface="Helvetica Neue" charset="0"/>
              </a:defRPr>
            </a:lvl1pPr>
          </a:lstStyle>
          <a:p>
            <a:r>
              <a:rPr lang="en-US" dirty="0"/>
              <a:t>Click to edit Master title style</a:t>
            </a:r>
          </a:p>
        </p:txBody>
      </p:sp>
    </p:spTree>
    <p:extLst>
      <p:ext uri="{BB962C8B-B14F-4D97-AF65-F5344CB8AC3E}">
        <p14:creationId xmlns:p14="http://schemas.microsoft.com/office/powerpoint/2010/main" val="1104520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b="1">
                <a:latin typeface="Helvetica Neue" charset="0"/>
                <a:ea typeface="Helvetica Neue" charset="0"/>
                <a:cs typeface="Helvetica Neue" charset="0"/>
              </a:defRPr>
            </a:lvl1pPr>
          </a:lstStyle>
          <a:p>
            <a:r>
              <a:rPr lang="en-US"/>
              <a:t>Click to edit Master title style</a:t>
            </a:r>
          </a:p>
        </p:txBody>
      </p:sp>
      <p:sp>
        <p:nvSpPr>
          <p:cNvPr id="3" name="Content Placeholder 2"/>
          <p:cNvSpPr>
            <a:spLocks noGrp="1"/>
          </p:cNvSpPr>
          <p:nvPr>
            <p:ph sz="half" idx="1"/>
          </p:nvPr>
        </p:nvSpPr>
        <p:spPr>
          <a:xfrm>
            <a:off x="457200" y="1600200"/>
            <a:ext cx="4038600" cy="4983480"/>
          </a:xfrm>
        </p:spPr>
        <p:txBody>
          <a:bodyPr>
            <a:normAutofit/>
          </a:bodyPr>
          <a:lstStyle>
            <a:lvl1pPr>
              <a:defRPr sz="2400">
                <a:latin typeface="Helvetica Neue" charset="0"/>
                <a:ea typeface="Helvetica Neue" charset="0"/>
                <a:cs typeface="Helvetica Neue" charset="0"/>
              </a:defRPr>
            </a:lvl1pPr>
            <a:lvl2pPr>
              <a:defRPr sz="2400">
                <a:latin typeface="Helvetica Neue" charset="0"/>
                <a:ea typeface="Helvetica Neue" charset="0"/>
                <a:cs typeface="Helvetica Neue" charset="0"/>
              </a:defRPr>
            </a:lvl2pPr>
            <a:lvl3pPr>
              <a:defRPr sz="2400">
                <a:latin typeface="Helvetica Neue" charset="0"/>
                <a:ea typeface="Helvetica Neue" charset="0"/>
                <a:cs typeface="Helvetica Neue" charset="0"/>
              </a:defRPr>
            </a:lvl3pPr>
            <a:lvl4pPr>
              <a:defRPr sz="2400">
                <a:latin typeface="Helvetica Neue" charset="0"/>
                <a:ea typeface="Helvetica Neue" charset="0"/>
                <a:cs typeface="Helvetica Neue" charset="0"/>
              </a:defRPr>
            </a:lvl4pPr>
            <a:lvl5pPr>
              <a:defRPr sz="2400">
                <a:latin typeface="Helvetica Neue" charset="0"/>
                <a:ea typeface="Helvetica Neue" charset="0"/>
                <a:cs typeface="Helvetica Neue"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983480"/>
          </a:xfrm>
        </p:spPr>
        <p:txBody>
          <a:bodyPr>
            <a:normAutofit/>
          </a:bodyPr>
          <a:lstStyle>
            <a:lvl1pPr>
              <a:defRPr sz="2400">
                <a:latin typeface="Helvetica Neue" charset="0"/>
                <a:ea typeface="Helvetica Neue" charset="0"/>
                <a:cs typeface="Helvetica Neue" charset="0"/>
              </a:defRPr>
            </a:lvl1pPr>
            <a:lvl2pPr>
              <a:defRPr sz="2400">
                <a:latin typeface="Helvetica Neue" charset="0"/>
                <a:ea typeface="Helvetica Neue" charset="0"/>
                <a:cs typeface="Helvetica Neue" charset="0"/>
              </a:defRPr>
            </a:lvl2pPr>
            <a:lvl3pPr>
              <a:defRPr sz="2400">
                <a:latin typeface="Helvetica Neue" charset="0"/>
                <a:ea typeface="Helvetica Neue" charset="0"/>
                <a:cs typeface="Helvetica Neue" charset="0"/>
              </a:defRPr>
            </a:lvl3pPr>
            <a:lvl4pPr>
              <a:defRPr sz="2400">
                <a:latin typeface="Helvetica Neue" charset="0"/>
                <a:ea typeface="Helvetica Neue" charset="0"/>
                <a:cs typeface="Helvetica Neue" charset="0"/>
              </a:defRPr>
            </a:lvl4pPr>
            <a:lvl5pPr>
              <a:defRPr sz="2400">
                <a:latin typeface="Helvetica Neue" charset="0"/>
                <a:ea typeface="Helvetica Neue" charset="0"/>
                <a:cs typeface="Helvetica Neue"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0095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10/17/21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082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53716"/>
            <a:ext cx="7772400" cy="1470025"/>
          </a:xfrm>
        </p:spPr>
        <p:txBody>
          <a:bodyPr/>
          <a:lstStyle>
            <a:lvl1pPr algn="ctr">
              <a:defRPr>
                <a:solidFill>
                  <a:srgbClr val="000000"/>
                </a:solidFill>
                <a:latin typeface="Helvetica"/>
                <a:cs typeface="Helvetica"/>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solidFill>
                  <a:srgbClr val="000000"/>
                </a:solidFill>
                <a:latin typeface="Helvetica"/>
                <a:cs typeface="Helvetica"/>
              </a:defRPr>
            </a:lvl1pPr>
          </a:lstStyle>
          <a:p>
            <a:fld id="{6BFECD78-3C8E-49F2-8FAB-59489D168ABB}" type="datetimeFigureOut">
              <a:rPr lang="en-US" smtClean="0"/>
              <a:pPr/>
              <a:t>10/17/21</a:t>
            </a:fld>
            <a:endParaRPr lang="en-US"/>
          </a:p>
        </p:txBody>
      </p:sp>
      <p:sp>
        <p:nvSpPr>
          <p:cNvPr id="5" name="Footer Placeholder 4"/>
          <p:cNvSpPr>
            <a:spLocks noGrp="1"/>
          </p:cNvSpPr>
          <p:nvPr>
            <p:ph type="ftr" sz="quarter" idx="11"/>
          </p:nvPr>
        </p:nvSpPr>
        <p:spPr/>
        <p:txBody>
          <a:bodyPr/>
          <a:lstStyle>
            <a:lvl1pPr>
              <a:defRPr>
                <a:solidFill>
                  <a:srgbClr val="000000"/>
                </a:solidFill>
                <a:latin typeface="Helvetica"/>
                <a:cs typeface="Helvetica"/>
              </a:defRPr>
            </a:lvl1pPr>
          </a:lstStyle>
          <a:p>
            <a:endParaRPr lang="en-US"/>
          </a:p>
        </p:txBody>
      </p:sp>
    </p:spTree>
    <p:extLst>
      <p:ext uri="{BB962C8B-B14F-4D97-AF65-F5344CB8AC3E}">
        <p14:creationId xmlns:p14="http://schemas.microsoft.com/office/powerpoint/2010/main" val="3327563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FECD78-3C8E-49F2-8FAB-59489D168ABB}" type="datetimeFigureOut">
              <a:rPr lang="en-US" smtClean="0"/>
              <a:t>10/17/21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05671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pPr/>
              <a:t>10/17/21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pPr/>
              <a:t>‹#›</a:t>
            </a:fld>
            <a:endParaRPr lang="en-US"/>
          </a:p>
        </p:txBody>
      </p:sp>
    </p:spTree>
    <p:extLst>
      <p:ext uri="{BB962C8B-B14F-4D97-AF65-F5344CB8AC3E}">
        <p14:creationId xmlns:p14="http://schemas.microsoft.com/office/powerpoint/2010/main" val="1225154161"/>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7"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5.tiff"/></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45.tiff"/><Relationship Id="rId4" Type="http://schemas.openxmlformats.org/officeDocument/2006/relationships/image" Target="../media/image44.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hyperlink" Target="http://libraries.colorado.edu/record=b9743430~S3"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hyperlink" Target="http://libraries.colorado.edu/record=b7618657~S3"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237489" y="1958975"/>
            <a:ext cx="4702275" cy="1470025"/>
          </a:xfrm>
        </p:spPr>
        <p:txBody>
          <a:bodyPr>
            <a:normAutofit fontScale="90000"/>
          </a:bodyPr>
          <a:lstStyle/>
          <a:p>
            <a:r>
              <a:rPr lang="en-US" b="1" dirty="0"/>
              <a:t>Fundamentals of Interaction Design</a:t>
            </a:r>
          </a:p>
        </p:txBody>
      </p:sp>
      <p:sp>
        <p:nvSpPr>
          <p:cNvPr id="8" name="Subtitle 2"/>
          <p:cNvSpPr>
            <a:spLocks noGrp="1"/>
          </p:cNvSpPr>
          <p:nvPr>
            <p:ph type="subTitle" idx="1"/>
          </p:nvPr>
        </p:nvSpPr>
        <p:spPr>
          <a:xfrm>
            <a:off x="368488" y="3899848"/>
            <a:ext cx="4440279" cy="1752600"/>
          </a:xfrm>
        </p:spPr>
        <p:txBody>
          <a:bodyPr>
            <a:normAutofit/>
          </a:bodyPr>
          <a:lstStyle/>
          <a:p>
            <a:r>
              <a:rPr lang="en-US" sz="2800" dirty="0">
                <a:latin typeface="Helvetica Neue" panose="02000503000000020004" pitchFamily="2" charset="0"/>
                <a:ea typeface="Helvetica Neue" panose="02000503000000020004" pitchFamily="2" charset="0"/>
                <a:cs typeface="Helvetica Neue" panose="02000503000000020004" pitchFamily="2" charset="0"/>
              </a:rPr>
              <a:t>CSCI 5839 Fall 2021</a:t>
            </a:r>
          </a:p>
        </p:txBody>
      </p:sp>
      <p:pic>
        <p:nvPicPr>
          <p:cNvPr id="9" name="Picture 8"/>
          <p:cNvPicPr>
            <a:picLocks noChangeAspect="1"/>
          </p:cNvPicPr>
          <p:nvPr/>
        </p:nvPicPr>
        <p:blipFill rotWithShape="1">
          <a:blip r:embed="rId3"/>
          <a:srcRect r="22270" b="4843"/>
          <a:stretch/>
        </p:blipFill>
        <p:spPr>
          <a:xfrm>
            <a:off x="5471531" y="0"/>
            <a:ext cx="3672469" cy="6858000"/>
          </a:xfrm>
          <a:prstGeom prst="rect">
            <a:avLst/>
          </a:prstGeom>
        </p:spPr>
      </p:pic>
    </p:spTree>
    <p:extLst>
      <p:ext uri="{BB962C8B-B14F-4D97-AF65-F5344CB8AC3E}">
        <p14:creationId xmlns:p14="http://schemas.microsoft.com/office/powerpoint/2010/main" val="934935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Action Cycle</a:t>
            </a:r>
            <a:br>
              <a:rPr lang="en-US" dirty="0"/>
            </a:br>
            <a:r>
              <a:rPr lang="en-US" sz="2700" dirty="0"/>
              <a:t>Gulfs of Execution and Evaluation</a:t>
            </a:r>
          </a:p>
        </p:txBody>
      </p:sp>
      <p:sp>
        <p:nvSpPr>
          <p:cNvPr id="3" name="Content Placeholder 2"/>
          <p:cNvSpPr>
            <a:spLocks noGrp="1"/>
          </p:cNvSpPr>
          <p:nvPr>
            <p:ph idx="1"/>
          </p:nvPr>
        </p:nvSpPr>
        <p:spPr>
          <a:xfrm>
            <a:off x="457199" y="1600200"/>
            <a:ext cx="4783873" cy="4889810"/>
          </a:xfrm>
        </p:spPr>
        <p:txBody>
          <a:bodyPr>
            <a:normAutofit/>
          </a:bodyPr>
          <a:lstStyle/>
          <a:p>
            <a:pPr>
              <a:spcBef>
                <a:spcPts val="0"/>
              </a:spcBef>
              <a:spcAft>
                <a:spcPts val="1800"/>
              </a:spcAft>
            </a:pPr>
            <a:r>
              <a:rPr lang="en-US" sz="2600"/>
              <a:t>Imagine you are a UI designer for an ATM manufacturer</a:t>
            </a:r>
          </a:p>
          <a:p>
            <a:pPr>
              <a:spcBef>
                <a:spcPts val="0"/>
              </a:spcBef>
              <a:spcAft>
                <a:spcPts val="1800"/>
              </a:spcAft>
            </a:pPr>
            <a:r>
              <a:rPr lang="en-US" sz="2600"/>
              <a:t>Your UX engineer comes to you with the feedback: </a:t>
            </a:r>
            <a:r>
              <a:rPr lang="en-US" sz="2600" i="1"/>
              <a:t>“our test participants couldn’t figure out how to withdraw cash</a:t>
            </a:r>
            <a:r>
              <a:rPr lang="en-US" sz="2600"/>
              <a:t>”</a:t>
            </a:r>
          </a:p>
          <a:p>
            <a:pPr>
              <a:spcBef>
                <a:spcPts val="0"/>
              </a:spcBef>
              <a:spcAft>
                <a:spcPts val="1800"/>
              </a:spcAft>
            </a:pPr>
            <a:r>
              <a:rPr lang="mr-IN" sz="2600"/>
              <a:t>…</a:t>
            </a:r>
            <a:r>
              <a:rPr lang="en-US" sz="2600"/>
              <a:t> now what??</a:t>
            </a:r>
          </a:p>
        </p:txBody>
      </p:sp>
      <p:pic>
        <p:nvPicPr>
          <p:cNvPr id="4" name="Picture 3"/>
          <p:cNvPicPr>
            <a:picLocks noChangeAspect="1"/>
          </p:cNvPicPr>
          <p:nvPr/>
        </p:nvPicPr>
        <p:blipFill rotWithShape="1">
          <a:blip r:embed="rId3"/>
          <a:srcRect r="52283"/>
          <a:stretch/>
        </p:blipFill>
        <p:spPr>
          <a:xfrm>
            <a:off x="5517305" y="1700561"/>
            <a:ext cx="3439784" cy="4236030"/>
          </a:xfrm>
          <a:prstGeom prst="rect">
            <a:avLst/>
          </a:prstGeom>
        </p:spPr>
      </p:pic>
    </p:spTree>
    <p:extLst>
      <p:ext uri="{BB962C8B-B14F-4D97-AF65-F5344CB8AC3E}">
        <p14:creationId xmlns:p14="http://schemas.microsoft.com/office/powerpoint/2010/main" val="922638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Norman’s 7-stage model</a:t>
            </a:r>
            <a:br>
              <a:rPr lang="en-US" dirty="0"/>
            </a:br>
            <a:r>
              <a:rPr lang="en-US" sz="2700" dirty="0"/>
              <a:t>Gulfs of Execution and Evaluation</a:t>
            </a:r>
          </a:p>
        </p:txBody>
      </p:sp>
      <p:sp>
        <p:nvSpPr>
          <p:cNvPr id="3" name="Content Placeholder 2"/>
          <p:cNvSpPr>
            <a:spLocks noGrp="1"/>
          </p:cNvSpPr>
          <p:nvPr>
            <p:ph idx="1"/>
          </p:nvPr>
        </p:nvSpPr>
        <p:spPr>
          <a:xfrm>
            <a:off x="457199" y="1600200"/>
            <a:ext cx="4783873" cy="4889810"/>
          </a:xfrm>
        </p:spPr>
        <p:txBody>
          <a:bodyPr>
            <a:normAutofit/>
          </a:bodyPr>
          <a:lstStyle/>
          <a:p>
            <a:pPr>
              <a:spcBef>
                <a:spcPts val="0"/>
              </a:spcBef>
              <a:spcAft>
                <a:spcPts val="1200"/>
              </a:spcAft>
            </a:pPr>
            <a:r>
              <a:rPr lang="en-US" sz="2400"/>
              <a:t>Norman’s 7-stage model gives us language to talk about when “users couldn’t figure it out,” act on it!</a:t>
            </a:r>
          </a:p>
          <a:p>
            <a:pPr>
              <a:spcBef>
                <a:spcPts val="0"/>
              </a:spcBef>
              <a:spcAft>
                <a:spcPts val="1200"/>
              </a:spcAft>
            </a:pPr>
            <a:r>
              <a:rPr lang="en-US" sz="2400"/>
              <a:t>Gulf of execution:</a:t>
            </a:r>
            <a:br>
              <a:rPr lang="en-US" sz="2400"/>
            </a:br>
            <a:r>
              <a:rPr lang="en-US" sz="2400"/>
              <a:t>—can’t find it, can’t figure out how to go to the next step</a:t>
            </a:r>
          </a:p>
          <a:p>
            <a:pPr>
              <a:spcBef>
                <a:spcPts val="0"/>
              </a:spcBef>
              <a:spcAft>
                <a:spcPts val="1200"/>
              </a:spcAft>
            </a:pPr>
            <a:r>
              <a:rPr lang="en-US" sz="2400"/>
              <a:t>Gulf of evaluation:</a:t>
            </a:r>
            <a:br>
              <a:rPr lang="en-US" sz="2400"/>
            </a:br>
            <a:r>
              <a:rPr lang="en-US" sz="2400"/>
              <a:t> — don’t know whether it worked, don’t know when to go to the next step</a:t>
            </a:r>
          </a:p>
        </p:txBody>
      </p:sp>
      <p:pic>
        <p:nvPicPr>
          <p:cNvPr id="6" name="Picture 5"/>
          <p:cNvPicPr>
            <a:picLocks noChangeAspect="1"/>
          </p:cNvPicPr>
          <p:nvPr/>
        </p:nvPicPr>
        <p:blipFill rotWithShape="1">
          <a:blip r:embed="rId3"/>
          <a:srcRect l="49160"/>
          <a:stretch/>
        </p:blipFill>
        <p:spPr>
          <a:xfrm>
            <a:off x="5687122" y="1819082"/>
            <a:ext cx="3367844" cy="3721329"/>
          </a:xfrm>
          <a:prstGeom prst="rect">
            <a:avLst/>
          </a:prstGeom>
        </p:spPr>
      </p:pic>
    </p:spTree>
    <p:extLst>
      <p:ext uri="{BB962C8B-B14F-4D97-AF65-F5344CB8AC3E}">
        <p14:creationId xmlns:p14="http://schemas.microsoft.com/office/powerpoint/2010/main" val="1221304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Execution and evaluation fails</a:t>
            </a:r>
          </a:p>
        </p:txBody>
      </p:sp>
      <p:pic>
        <p:nvPicPr>
          <p:cNvPr id="4" name="Picture 3"/>
          <p:cNvPicPr>
            <a:picLocks noChangeAspect="1"/>
          </p:cNvPicPr>
          <p:nvPr/>
        </p:nvPicPr>
        <p:blipFill>
          <a:blip r:embed="rId2"/>
          <a:stretch>
            <a:fillRect/>
          </a:stretch>
        </p:blipFill>
        <p:spPr>
          <a:xfrm>
            <a:off x="1497669" y="1562604"/>
            <a:ext cx="2750946" cy="4870135"/>
          </a:xfrm>
          <a:prstGeom prst="rect">
            <a:avLst/>
          </a:prstGeom>
        </p:spPr>
      </p:pic>
      <p:pic>
        <p:nvPicPr>
          <p:cNvPr id="5" name="Picture 4"/>
          <p:cNvPicPr>
            <a:picLocks noChangeAspect="1"/>
          </p:cNvPicPr>
          <p:nvPr/>
        </p:nvPicPr>
        <p:blipFill>
          <a:blip r:embed="rId3"/>
          <a:stretch>
            <a:fillRect/>
          </a:stretch>
        </p:blipFill>
        <p:spPr>
          <a:xfrm>
            <a:off x="5125124" y="1562604"/>
            <a:ext cx="2726000" cy="4870135"/>
          </a:xfrm>
          <a:prstGeom prst="rect">
            <a:avLst/>
          </a:prstGeom>
        </p:spPr>
      </p:pic>
    </p:spTree>
    <p:extLst>
      <p:ext uri="{BB962C8B-B14F-4D97-AF65-F5344CB8AC3E}">
        <p14:creationId xmlns:p14="http://schemas.microsoft.com/office/powerpoint/2010/main" val="1492678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Conceptual models</a:t>
            </a:r>
          </a:p>
        </p:txBody>
      </p:sp>
      <p:sp>
        <p:nvSpPr>
          <p:cNvPr id="3" name="Content Placeholder 2"/>
          <p:cNvSpPr>
            <a:spLocks noGrp="1"/>
          </p:cNvSpPr>
          <p:nvPr>
            <p:ph idx="1"/>
          </p:nvPr>
        </p:nvSpPr>
        <p:spPr/>
        <p:txBody>
          <a:bodyPr>
            <a:normAutofit lnSpcReduction="10000"/>
          </a:bodyPr>
          <a:lstStyle/>
          <a:p>
            <a:r>
              <a:rPr lang="en-US"/>
              <a:t>What does the user think is happening?</a:t>
            </a:r>
          </a:p>
          <a:p>
            <a:endParaRPr lang="en-US"/>
          </a:p>
          <a:p>
            <a:r>
              <a:rPr lang="en-US"/>
              <a:t>Human beings try to predict – what will happen if I do X?</a:t>
            </a:r>
          </a:p>
          <a:p>
            <a:pPr lvl="1"/>
            <a:r>
              <a:rPr lang="en-US"/>
              <a:t>We are “naïve scientists”</a:t>
            </a:r>
          </a:p>
          <a:p>
            <a:endParaRPr lang="en-US"/>
          </a:p>
          <a:p>
            <a:r>
              <a:rPr lang="en-US"/>
              <a:t>Designers can influence the formation of the user’s conceptual model</a:t>
            </a:r>
          </a:p>
        </p:txBody>
      </p:sp>
    </p:spTree>
    <p:extLst>
      <p:ext uri="{BB962C8B-B14F-4D97-AF65-F5344CB8AC3E}">
        <p14:creationId xmlns:p14="http://schemas.microsoft.com/office/powerpoint/2010/main" val="1892233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models help</a:t>
            </a:r>
          </a:p>
        </p:txBody>
      </p:sp>
      <p:sp>
        <p:nvSpPr>
          <p:cNvPr id="3" name="Content Placeholder 2"/>
          <p:cNvSpPr>
            <a:spLocks noGrp="1"/>
          </p:cNvSpPr>
          <p:nvPr>
            <p:ph idx="1"/>
          </p:nvPr>
        </p:nvSpPr>
        <p:spPr/>
        <p:txBody>
          <a:bodyPr/>
          <a:lstStyle/>
          <a:p>
            <a:r>
              <a:rPr lang="en-US"/>
              <a:t>The designer can present a simplified model (if it matches user behavior)</a:t>
            </a:r>
          </a:p>
          <a:p>
            <a:endParaRPr lang="en-US"/>
          </a:p>
          <a:p>
            <a:endParaRPr lang="en-US"/>
          </a:p>
        </p:txBody>
      </p:sp>
      <p:pic>
        <p:nvPicPr>
          <p:cNvPr id="4" name="Picture 3"/>
          <p:cNvPicPr>
            <a:picLocks noChangeAspect="1"/>
          </p:cNvPicPr>
          <p:nvPr/>
        </p:nvPicPr>
        <p:blipFill>
          <a:blip r:embed="rId3"/>
          <a:stretch>
            <a:fillRect/>
          </a:stretch>
        </p:blipFill>
        <p:spPr>
          <a:xfrm>
            <a:off x="3175310" y="3515345"/>
            <a:ext cx="2793380" cy="2793380"/>
          </a:xfrm>
          <a:prstGeom prst="rect">
            <a:avLst/>
          </a:prstGeom>
        </p:spPr>
      </p:pic>
    </p:spTree>
    <p:extLst>
      <p:ext uri="{BB962C8B-B14F-4D97-AF65-F5344CB8AC3E}">
        <p14:creationId xmlns:p14="http://schemas.microsoft.com/office/powerpoint/2010/main" val="327301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models can hurt</a:t>
            </a:r>
          </a:p>
        </p:txBody>
      </p:sp>
      <p:sp>
        <p:nvSpPr>
          <p:cNvPr id="3" name="Content Placeholder 2"/>
          <p:cNvSpPr>
            <a:spLocks noGrp="1"/>
          </p:cNvSpPr>
          <p:nvPr>
            <p:ph idx="1"/>
          </p:nvPr>
        </p:nvSpPr>
        <p:spPr>
          <a:xfrm>
            <a:off x="457200" y="1387051"/>
            <a:ext cx="8229600" cy="4525963"/>
          </a:xfrm>
        </p:spPr>
        <p:txBody>
          <a:bodyPr/>
          <a:lstStyle/>
          <a:p>
            <a:r>
              <a:rPr lang="en-US" sz="2800"/>
              <a:t>If user’s conceptual model disagrees with how the system actually works, unexpected problems can occur</a:t>
            </a:r>
          </a:p>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17" y="3032708"/>
            <a:ext cx="5080000" cy="1549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17" y="4766399"/>
            <a:ext cx="5080000" cy="1549400"/>
          </a:xfrm>
          <a:prstGeom prst="rect">
            <a:avLst/>
          </a:prstGeom>
        </p:spPr>
      </p:pic>
      <p:sp>
        <p:nvSpPr>
          <p:cNvPr id="6" name="TextBox 5"/>
          <p:cNvSpPr txBox="1"/>
          <p:nvPr/>
        </p:nvSpPr>
        <p:spPr>
          <a:xfrm>
            <a:off x="5462720" y="3108509"/>
            <a:ext cx="3887603" cy="3293209"/>
          </a:xfrm>
          <a:prstGeom prst="rect">
            <a:avLst/>
          </a:prstGeom>
          <a:noFill/>
        </p:spPr>
        <p:txBody>
          <a:bodyPr wrap="none" rtlCol="0">
            <a:spAutoFit/>
          </a:bodyPr>
          <a:lstStyle/>
          <a:p>
            <a:r>
              <a:rPr lang="en-US" sz="1600">
                <a:latin typeface="Consolas" charset="0"/>
                <a:ea typeface="Consolas" charset="0"/>
                <a:cs typeface="Consolas" charset="0"/>
              </a:rPr>
              <a:t>capture.onPress() {</a:t>
            </a:r>
          </a:p>
          <a:p>
            <a:r>
              <a:rPr lang="en-US" sz="1600">
                <a:latin typeface="Consolas" charset="0"/>
                <a:ea typeface="Consolas" charset="0"/>
                <a:cs typeface="Consolas" charset="0"/>
              </a:rPr>
              <a:t>while (1) {</a:t>
            </a:r>
          </a:p>
          <a:p>
            <a:r>
              <a:rPr lang="en-US" sz="1600">
                <a:latin typeface="Consolas" charset="0"/>
                <a:ea typeface="Consolas" charset="0"/>
                <a:cs typeface="Consolas" charset="0"/>
              </a:rPr>
              <a:t>  // capture image in memory</a:t>
            </a:r>
          </a:p>
          <a:p>
            <a:r>
              <a:rPr lang="en-US" sz="1600">
                <a:latin typeface="Consolas" charset="0"/>
                <a:ea typeface="Consolas" charset="0"/>
                <a:cs typeface="Consolas" charset="0"/>
              </a:rPr>
              <a:t>  images.append(capture)</a:t>
            </a:r>
          </a:p>
          <a:p>
            <a:r>
              <a:rPr lang="en-US" sz="1600">
                <a:latin typeface="Consolas" charset="0"/>
                <a:ea typeface="Consolas" charset="0"/>
                <a:cs typeface="Consolas" charset="0"/>
              </a:rPr>
              <a:t>  print(“Starting capture</a:t>
            </a:r>
            <a:r>
              <a:rPr lang="mr-IN" sz="1600">
                <a:latin typeface="Consolas" charset="0"/>
                <a:ea typeface="Consolas" charset="0"/>
                <a:cs typeface="Consolas" charset="0"/>
              </a:rPr>
              <a:t>…</a:t>
            </a:r>
            <a:r>
              <a:rPr lang="en-US" sz="1600">
                <a:latin typeface="Consolas" charset="0"/>
                <a:ea typeface="Consolas" charset="0"/>
                <a:cs typeface="Consolas" charset="0"/>
              </a:rPr>
              <a:t>” + i);</a:t>
            </a:r>
          </a:p>
          <a:p>
            <a:r>
              <a:rPr lang="en-US" sz="1600">
                <a:latin typeface="Consolas" charset="0"/>
                <a:ea typeface="Consolas" charset="0"/>
                <a:cs typeface="Consolas" charset="0"/>
              </a:rPr>
              <a:t>}</a:t>
            </a:r>
          </a:p>
          <a:p>
            <a:r>
              <a:rPr lang="en-US" sz="1600">
                <a:latin typeface="Consolas" charset="0"/>
                <a:ea typeface="Consolas" charset="0"/>
                <a:cs typeface="Consolas" charset="0"/>
              </a:rPr>
              <a:t>}</a:t>
            </a:r>
          </a:p>
          <a:p>
            <a:endParaRPr lang="en-US" sz="1600">
              <a:latin typeface="Consolas" charset="0"/>
              <a:ea typeface="Consolas" charset="0"/>
              <a:cs typeface="Consolas" charset="0"/>
            </a:endParaRPr>
          </a:p>
          <a:p>
            <a:r>
              <a:rPr lang="en-US" sz="1600">
                <a:latin typeface="Consolas" charset="0"/>
                <a:ea typeface="Consolas" charset="0"/>
                <a:cs typeface="Consolas" charset="0"/>
              </a:rPr>
              <a:t>stop.onPress() {</a:t>
            </a:r>
          </a:p>
          <a:p>
            <a:r>
              <a:rPr lang="en-US" sz="1600">
                <a:latin typeface="Consolas" charset="0"/>
                <a:ea typeface="Consolas" charset="0"/>
                <a:cs typeface="Consolas" charset="0"/>
              </a:rPr>
              <a:t>foreach(img in images) {</a:t>
            </a:r>
          </a:p>
          <a:p>
            <a:r>
              <a:rPr lang="en-US" sz="1600">
                <a:latin typeface="Consolas" charset="0"/>
                <a:ea typeface="Consolas" charset="0"/>
                <a:cs typeface="Consolas" charset="0"/>
              </a:rPr>
              <a:t>  img.save() // save to disk</a:t>
            </a:r>
          </a:p>
          <a:p>
            <a:r>
              <a:rPr lang="en-US" sz="1600">
                <a:latin typeface="Consolas" charset="0"/>
                <a:ea typeface="Consolas" charset="0"/>
                <a:cs typeface="Consolas" charset="0"/>
              </a:rPr>
              <a:t>}</a:t>
            </a:r>
          </a:p>
          <a:p>
            <a:r>
              <a:rPr lang="en-US" sz="1600">
                <a:latin typeface="Consolas" charset="0"/>
                <a:ea typeface="Consolas" charset="0"/>
                <a:cs typeface="Consolas" charset="0"/>
              </a:rPr>
              <a:t>}</a:t>
            </a:r>
          </a:p>
        </p:txBody>
      </p:sp>
      <p:sp>
        <p:nvSpPr>
          <p:cNvPr id="7" name="TextBox 6">
            <a:extLst>
              <a:ext uri="{FF2B5EF4-FFF2-40B4-BE49-F238E27FC236}">
                <a16:creationId xmlns:a16="http://schemas.microsoft.com/office/drawing/2014/main" id="{8C15F88E-DFB6-B94C-8734-FDD5CECCBED4}"/>
              </a:ext>
            </a:extLst>
          </p:cNvPr>
          <p:cNvSpPr txBox="1"/>
          <p:nvPr/>
        </p:nvSpPr>
        <p:spPr>
          <a:xfrm>
            <a:off x="5439317" y="2739177"/>
            <a:ext cx="1748043" cy="369332"/>
          </a:xfrm>
          <a:prstGeom prst="rect">
            <a:avLst/>
          </a:prstGeom>
          <a:noFill/>
        </p:spPr>
        <p:txBody>
          <a:bodyPr wrap="none" rtlCol="0">
            <a:spAutoFit/>
          </a:bodyPr>
          <a:lstStyle/>
          <a:p>
            <a:r>
              <a:rPr lang="en-US" b="1"/>
              <a:t>The actual code:</a:t>
            </a:r>
          </a:p>
        </p:txBody>
      </p:sp>
    </p:spTree>
    <p:extLst>
      <p:ext uri="{BB962C8B-B14F-4D97-AF65-F5344CB8AC3E}">
        <p14:creationId xmlns:p14="http://schemas.microsoft.com/office/powerpoint/2010/main" val="87569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models can hurt</a:t>
            </a:r>
          </a:p>
        </p:txBody>
      </p:sp>
      <p:sp>
        <p:nvSpPr>
          <p:cNvPr id="3" name="Content Placeholder 2"/>
          <p:cNvSpPr>
            <a:spLocks noGrp="1"/>
          </p:cNvSpPr>
          <p:nvPr>
            <p:ph idx="1"/>
          </p:nvPr>
        </p:nvSpPr>
        <p:spPr>
          <a:xfrm>
            <a:off x="457200" y="1387051"/>
            <a:ext cx="8229600" cy="4525963"/>
          </a:xfrm>
        </p:spPr>
        <p:txBody>
          <a:bodyPr/>
          <a:lstStyle/>
          <a:p>
            <a:r>
              <a:rPr lang="en-US" sz="2800"/>
              <a:t>If user’s conceptual model disagrees with how the system actually works, unexpected problems can occur</a:t>
            </a:r>
          </a:p>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17" y="3032708"/>
            <a:ext cx="5080000" cy="1549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17" y="4766399"/>
            <a:ext cx="5080000" cy="1549400"/>
          </a:xfrm>
          <a:prstGeom prst="rect">
            <a:avLst/>
          </a:prstGeom>
        </p:spPr>
      </p:pic>
      <p:sp>
        <p:nvSpPr>
          <p:cNvPr id="6" name="TextBox 5"/>
          <p:cNvSpPr txBox="1"/>
          <p:nvPr/>
        </p:nvSpPr>
        <p:spPr>
          <a:xfrm>
            <a:off x="5537200" y="3077922"/>
            <a:ext cx="3663182" cy="3293209"/>
          </a:xfrm>
          <a:prstGeom prst="rect">
            <a:avLst/>
          </a:prstGeom>
          <a:noFill/>
        </p:spPr>
        <p:txBody>
          <a:bodyPr wrap="none" rtlCol="0">
            <a:spAutoFit/>
          </a:bodyPr>
          <a:lstStyle/>
          <a:p>
            <a:r>
              <a:rPr lang="en-US" sz="1600">
                <a:latin typeface="Consolas" charset="0"/>
                <a:ea typeface="Consolas" charset="0"/>
                <a:cs typeface="Consolas" charset="0"/>
              </a:rPr>
              <a:t>capture.onPress() {</a:t>
            </a:r>
          </a:p>
          <a:p>
            <a:r>
              <a:rPr lang="en-US" sz="1600">
                <a:latin typeface="Consolas" charset="0"/>
                <a:ea typeface="Consolas" charset="0"/>
                <a:cs typeface="Consolas" charset="0"/>
              </a:rPr>
              <a:t>while (1) {</a:t>
            </a:r>
          </a:p>
          <a:p>
            <a:r>
              <a:rPr lang="en-US" sz="1600">
                <a:latin typeface="Consolas" charset="0"/>
                <a:ea typeface="Consolas" charset="0"/>
                <a:cs typeface="Consolas" charset="0"/>
              </a:rPr>
              <a:t>// capture image in memory</a:t>
            </a:r>
          </a:p>
          <a:p>
            <a:r>
              <a:rPr lang="en-US" sz="1600">
                <a:latin typeface="Consolas" charset="0"/>
                <a:ea typeface="Consolas" charset="0"/>
                <a:cs typeface="Consolas" charset="0"/>
              </a:rPr>
              <a:t>images.append(capture)</a:t>
            </a:r>
          </a:p>
          <a:p>
            <a:r>
              <a:rPr lang="en-US" sz="1600">
                <a:latin typeface="Consolas" charset="0"/>
                <a:ea typeface="Consolas" charset="0"/>
                <a:cs typeface="Consolas" charset="0"/>
              </a:rPr>
              <a:t>print(“Starting capture</a:t>
            </a:r>
            <a:r>
              <a:rPr lang="mr-IN" sz="1600">
                <a:latin typeface="Consolas" charset="0"/>
                <a:ea typeface="Consolas" charset="0"/>
                <a:cs typeface="Consolas" charset="0"/>
              </a:rPr>
              <a:t>…</a:t>
            </a:r>
            <a:r>
              <a:rPr lang="en-US" sz="1600">
                <a:latin typeface="Consolas" charset="0"/>
                <a:ea typeface="Consolas" charset="0"/>
                <a:cs typeface="Consolas" charset="0"/>
              </a:rPr>
              <a:t>“ + i);</a:t>
            </a:r>
          </a:p>
          <a:p>
            <a:r>
              <a:rPr lang="en-US" sz="1600">
                <a:latin typeface="Consolas" charset="0"/>
                <a:ea typeface="Consolas" charset="0"/>
                <a:cs typeface="Consolas" charset="0"/>
              </a:rPr>
              <a:t>}</a:t>
            </a:r>
          </a:p>
          <a:p>
            <a:r>
              <a:rPr lang="en-US" sz="1600">
                <a:latin typeface="Consolas" charset="0"/>
                <a:ea typeface="Consolas" charset="0"/>
                <a:cs typeface="Consolas" charset="0"/>
              </a:rPr>
              <a:t>}</a:t>
            </a:r>
          </a:p>
          <a:p>
            <a:endParaRPr lang="en-US" sz="1600">
              <a:latin typeface="Consolas" charset="0"/>
              <a:ea typeface="Consolas" charset="0"/>
              <a:cs typeface="Consolas" charset="0"/>
            </a:endParaRPr>
          </a:p>
          <a:p>
            <a:r>
              <a:rPr lang="en-US" sz="1600">
                <a:latin typeface="Consolas" charset="0"/>
                <a:ea typeface="Consolas" charset="0"/>
                <a:cs typeface="Consolas" charset="0"/>
              </a:rPr>
              <a:t>stop.onPress() {</a:t>
            </a:r>
          </a:p>
          <a:p>
            <a:r>
              <a:rPr lang="en-US" sz="1600">
                <a:latin typeface="Consolas" charset="0"/>
                <a:ea typeface="Consolas" charset="0"/>
                <a:cs typeface="Consolas" charset="0"/>
              </a:rPr>
              <a:t>foreach(img in images) {</a:t>
            </a:r>
          </a:p>
          <a:p>
            <a:r>
              <a:rPr lang="en-US" sz="1600">
                <a:latin typeface="Consolas" charset="0"/>
                <a:ea typeface="Consolas" charset="0"/>
                <a:cs typeface="Consolas" charset="0"/>
              </a:rPr>
              <a:t>img.save() // save to disk</a:t>
            </a:r>
          </a:p>
          <a:p>
            <a:r>
              <a:rPr lang="en-US" sz="1600">
                <a:latin typeface="Consolas" charset="0"/>
                <a:ea typeface="Consolas" charset="0"/>
                <a:cs typeface="Consolas" charset="0"/>
              </a:rPr>
              <a:t>}</a:t>
            </a:r>
          </a:p>
          <a:p>
            <a:r>
              <a:rPr lang="en-US" sz="1600">
                <a:latin typeface="Consolas" charset="0"/>
                <a:ea typeface="Consolas" charset="0"/>
                <a:cs typeface="Consolas" charset="0"/>
              </a:rPr>
              <a:t>}</a:t>
            </a:r>
          </a:p>
        </p:txBody>
      </p:sp>
      <p:sp>
        <p:nvSpPr>
          <p:cNvPr id="7" name="TextBox 6"/>
          <p:cNvSpPr txBox="1"/>
          <p:nvPr/>
        </p:nvSpPr>
        <p:spPr>
          <a:xfrm>
            <a:off x="359317" y="3032708"/>
            <a:ext cx="5080000" cy="1569660"/>
          </a:xfrm>
          <a:prstGeom prst="rect">
            <a:avLst/>
          </a:prstGeom>
          <a:solidFill>
            <a:schemeClr val="accent4">
              <a:lumMod val="75000"/>
              <a:alpha val="89000"/>
            </a:schemeClr>
          </a:solidFill>
        </p:spPr>
        <p:txBody>
          <a:bodyPr wrap="square" rtlCol="0">
            <a:spAutoFit/>
          </a:bodyPr>
          <a:lstStyle/>
          <a:p>
            <a:r>
              <a:rPr lang="en-US" sz="2400" b="1">
                <a:latin typeface="Helvetica Neue" charset="0"/>
                <a:ea typeface="Helvetica Neue" charset="0"/>
                <a:cs typeface="Helvetica Neue" charset="0"/>
              </a:rPr>
              <a:t>Expectation:  </a:t>
            </a:r>
            <a:br>
              <a:rPr lang="en-US" sz="2400" b="1">
                <a:latin typeface="Helvetica Neue" charset="0"/>
                <a:ea typeface="Helvetica Neue" charset="0"/>
                <a:cs typeface="Helvetica Neue" charset="0"/>
              </a:rPr>
            </a:br>
            <a:r>
              <a:rPr lang="en-US" sz="2400" b="1">
                <a:latin typeface="Helvetica Neue" charset="0"/>
                <a:ea typeface="Helvetica Neue" charset="0"/>
                <a:cs typeface="Helvetica Neue" charset="0"/>
              </a:rPr>
              <a:t>when I press capture, it saves images until I close the program</a:t>
            </a:r>
            <a:br>
              <a:rPr lang="en-US" sz="2400">
                <a:latin typeface="Helvetica Neue" charset="0"/>
                <a:ea typeface="Helvetica Neue" charset="0"/>
                <a:cs typeface="Helvetica Neue" charset="0"/>
              </a:rPr>
            </a:br>
            <a:endParaRPr lang="en-US" sz="2400" b="1">
              <a:latin typeface="Helvetica Neue" charset="0"/>
              <a:ea typeface="Helvetica Neue" charset="0"/>
              <a:cs typeface="Helvetica Neue" charset="0"/>
            </a:endParaRPr>
          </a:p>
        </p:txBody>
      </p:sp>
      <p:sp>
        <p:nvSpPr>
          <p:cNvPr id="8" name="TextBox 7"/>
          <p:cNvSpPr txBox="1"/>
          <p:nvPr/>
        </p:nvSpPr>
        <p:spPr>
          <a:xfrm>
            <a:off x="359317" y="4756269"/>
            <a:ext cx="5080000" cy="1569660"/>
          </a:xfrm>
          <a:prstGeom prst="rect">
            <a:avLst/>
          </a:prstGeom>
          <a:solidFill>
            <a:schemeClr val="accent4">
              <a:lumMod val="75000"/>
              <a:alpha val="89000"/>
            </a:schemeClr>
          </a:solidFill>
        </p:spPr>
        <p:txBody>
          <a:bodyPr wrap="square" rtlCol="0">
            <a:spAutoFit/>
          </a:bodyPr>
          <a:lstStyle/>
          <a:p>
            <a:r>
              <a:rPr lang="en-US" sz="2400" b="1">
                <a:latin typeface="Helvetica Neue" charset="0"/>
                <a:ea typeface="Helvetica Neue" charset="0"/>
                <a:cs typeface="Helvetica Neue" charset="0"/>
              </a:rPr>
              <a:t>Reality:  </a:t>
            </a:r>
            <a:br>
              <a:rPr lang="en-US" sz="2400" b="1">
                <a:latin typeface="Helvetica Neue" charset="0"/>
                <a:ea typeface="Helvetica Neue" charset="0"/>
                <a:cs typeface="Helvetica Neue" charset="0"/>
              </a:rPr>
            </a:br>
            <a:r>
              <a:rPr lang="en-US" sz="2400" b="1">
                <a:latin typeface="Helvetica Neue" charset="0"/>
                <a:ea typeface="Helvetica Neue" charset="0"/>
                <a:cs typeface="Helvetica Neue" charset="0"/>
              </a:rPr>
              <a:t>when I press capture, it saves images to a buffer. When I press stop, it saves them to disk</a:t>
            </a:r>
          </a:p>
        </p:txBody>
      </p:sp>
    </p:spTree>
    <p:extLst>
      <p:ext uri="{BB962C8B-B14F-4D97-AF65-F5344CB8AC3E}">
        <p14:creationId xmlns:p14="http://schemas.microsoft.com/office/powerpoint/2010/main" val="328034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2A35B-BB42-994B-8933-DE4A4B72C353}"/>
              </a:ext>
            </a:extLst>
          </p:cNvPr>
          <p:cNvSpPr>
            <a:spLocks noGrp="1"/>
          </p:cNvSpPr>
          <p:nvPr>
            <p:ph type="title"/>
          </p:nvPr>
        </p:nvSpPr>
        <p:spPr/>
        <p:txBody>
          <a:bodyPr/>
          <a:lstStyle/>
          <a:p>
            <a:r>
              <a:rPr lang="en-US"/>
              <a:t>More on conceptual models</a:t>
            </a:r>
          </a:p>
        </p:txBody>
      </p:sp>
      <p:sp>
        <p:nvSpPr>
          <p:cNvPr id="3" name="Content Placeholder 2">
            <a:extLst>
              <a:ext uri="{FF2B5EF4-FFF2-40B4-BE49-F238E27FC236}">
                <a16:creationId xmlns:a16="http://schemas.microsoft.com/office/drawing/2014/main" id="{F3A86906-624D-B149-B075-4BFAAF95372E}"/>
              </a:ext>
            </a:extLst>
          </p:cNvPr>
          <p:cNvSpPr>
            <a:spLocks noGrp="1"/>
          </p:cNvSpPr>
          <p:nvPr>
            <p:ph idx="1"/>
          </p:nvPr>
        </p:nvSpPr>
        <p:spPr>
          <a:xfrm>
            <a:off x="457200" y="1600200"/>
            <a:ext cx="8229600" cy="4983162"/>
          </a:xfrm>
        </p:spPr>
        <p:txBody>
          <a:bodyPr>
            <a:normAutofit fontScale="92500" lnSpcReduction="10000"/>
          </a:bodyPr>
          <a:lstStyle/>
          <a:p>
            <a:r>
              <a:rPr lang="en-US"/>
              <a:t>We unconsciously build a mental simulation of the technology we interact with</a:t>
            </a:r>
          </a:p>
          <a:p>
            <a:r>
              <a:rPr lang="en-US"/>
              <a:t>Implementation is often complicated and ugly</a:t>
            </a:r>
          </a:p>
          <a:p>
            <a:r>
              <a:rPr lang="en-US"/>
              <a:t>Designers have the opportunity to present a simplified model to the user</a:t>
            </a:r>
          </a:p>
          <a:p>
            <a:r>
              <a:rPr lang="en-US"/>
              <a:t>But problems can appear when</a:t>
            </a:r>
          </a:p>
          <a:p>
            <a:pPr lvl="1"/>
            <a:r>
              <a:rPr lang="en-US"/>
              <a:t>Users misunderstand the model</a:t>
            </a:r>
          </a:p>
          <a:p>
            <a:pPr lvl="1"/>
            <a:r>
              <a:rPr lang="en-US"/>
              <a:t>Simplified model has a mismatch with actual system</a:t>
            </a:r>
          </a:p>
          <a:p>
            <a:endParaRPr lang="en-US"/>
          </a:p>
        </p:txBody>
      </p:sp>
    </p:spTree>
    <p:extLst>
      <p:ext uri="{BB962C8B-B14F-4D97-AF65-F5344CB8AC3E}">
        <p14:creationId xmlns:p14="http://schemas.microsoft.com/office/powerpoint/2010/main" val="3591241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F7514-D9B6-8E4B-B3C9-530C63FDE72E}"/>
              </a:ext>
            </a:extLst>
          </p:cNvPr>
          <p:cNvSpPr>
            <a:spLocks noGrp="1"/>
          </p:cNvSpPr>
          <p:nvPr>
            <p:ph type="title"/>
          </p:nvPr>
        </p:nvSpPr>
        <p:spPr/>
        <p:txBody>
          <a:bodyPr/>
          <a:lstStyle/>
          <a:p>
            <a:r>
              <a:rPr lang="en-US"/>
              <a:t>Addresses in iMessage</a:t>
            </a:r>
          </a:p>
        </p:txBody>
      </p:sp>
      <p:sp>
        <p:nvSpPr>
          <p:cNvPr id="3" name="Content Placeholder 2">
            <a:extLst>
              <a:ext uri="{FF2B5EF4-FFF2-40B4-BE49-F238E27FC236}">
                <a16:creationId xmlns:a16="http://schemas.microsoft.com/office/drawing/2014/main" id="{03E67119-CFCB-4D41-8770-F0B0B926B4A9}"/>
              </a:ext>
            </a:extLst>
          </p:cNvPr>
          <p:cNvSpPr>
            <a:spLocks noGrp="1"/>
          </p:cNvSpPr>
          <p:nvPr>
            <p:ph idx="1"/>
          </p:nvPr>
        </p:nvSpPr>
        <p:spPr>
          <a:xfrm>
            <a:off x="457200" y="1600200"/>
            <a:ext cx="4528868" cy="5137030"/>
          </a:xfrm>
        </p:spPr>
        <p:txBody>
          <a:bodyPr>
            <a:normAutofit fontScale="92500" lnSpcReduction="10000"/>
          </a:bodyPr>
          <a:lstStyle/>
          <a:p>
            <a:r>
              <a:rPr lang="en-US"/>
              <a:t>Actual implementation is </a:t>
            </a:r>
            <a:r>
              <a:rPr lang="en-US" b="1"/>
              <a:t>complicated</a:t>
            </a:r>
            <a:r>
              <a:rPr lang="en-US"/>
              <a:t>: how messages are sent depends on sender’s device, recipient’s device, whether sending to a phone number or Apple ID, whether sender is blocked, whether it’s a group chat, etc.</a:t>
            </a:r>
          </a:p>
          <a:p>
            <a:r>
              <a:rPr lang="en-US"/>
              <a:t>User model is “just type recipients into the box and iMessage figures it out”</a:t>
            </a:r>
          </a:p>
        </p:txBody>
      </p:sp>
      <p:pic>
        <p:nvPicPr>
          <p:cNvPr id="4" name="Picture 3">
            <a:extLst>
              <a:ext uri="{FF2B5EF4-FFF2-40B4-BE49-F238E27FC236}">
                <a16:creationId xmlns:a16="http://schemas.microsoft.com/office/drawing/2014/main" id="{CE5CF71A-3497-8240-90DE-2CB2C3EFBC44}"/>
              </a:ext>
            </a:extLst>
          </p:cNvPr>
          <p:cNvPicPr>
            <a:picLocks noChangeAspect="1"/>
          </p:cNvPicPr>
          <p:nvPr/>
        </p:nvPicPr>
        <p:blipFill>
          <a:blip r:embed="rId2"/>
          <a:stretch>
            <a:fillRect/>
          </a:stretch>
        </p:blipFill>
        <p:spPr>
          <a:xfrm>
            <a:off x="5426013" y="1600200"/>
            <a:ext cx="3460151" cy="2972806"/>
          </a:xfrm>
          <a:prstGeom prst="rect">
            <a:avLst/>
          </a:prstGeom>
        </p:spPr>
      </p:pic>
      <p:sp>
        <p:nvSpPr>
          <p:cNvPr id="5" name="TextBox 4">
            <a:extLst>
              <a:ext uri="{FF2B5EF4-FFF2-40B4-BE49-F238E27FC236}">
                <a16:creationId xmlns:a16="http://schemas.microsoft.com/office/drawing/2014/main" id="{52189D0E-509A-B146-B1AD-EE0C8930AC47}"/>
              </a:ext>
            </a:extLst>
          </p:cNvPr>
          <p:cNvSpPr txBox="1"/>
          <p:nvPr/>
        </p:nvSpPr>
        <p:spPr>
          <a:xfrm>
            <a:off x="5525694" y="4833206"/>
            <a:ext cx="3260787" cy="1200329"/>
          </a:xfrm>
          <a:prstGeom prst="rect">
            <a:avLst/>
          </a:prstGeom>
          <a:noFill/>
        </p:spPr>
        <p:txBody>
          <a:bodyPr wrap="square" rtlCol="0">
            <a:spAutoFit/>
          </a:bodyPr>
          <a:lstStyle/>
          <a:p>
            <a:r>
              <a:rPr lang="en-US">
                <a:latin typeface="Helvetica Neue" panose="02000503000000020004" pitchFamily="2" charset="0"/>
                <a:ea typeface="Helvetica Neue" panose="02000503000000020004" pitchFamily="2" charset="0"/>
                <a:cs typeface="Helvetica Neue" panose="02000503000000020004" pitchFamily="2" charset="0"/>
              </a:rPr>
              <a:t>We could imagine worse versions of this: e.g. different tabs to send an SMS or an iMessage</a:t>
            </a:r>
          </a:p>
        </p:txBody>
      </p:sp>
    </p:spTree>
    <p:extLst>
      <p:ext uri="{BB962C8B-B14F-4D97-AF65-F5344CB8AC3E}">
        <p14:creationId xmlns:p14="http://schemas.microsoft.com/office/powerpoint/2010/main" val="2843736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4C9FE-FB58-C04F-B453-3894B9030F20}"/>
              </a:ext>
            </a:extLst>
          </p:cNvPr>
          <p:cNvSpPr>
            <a:spLocks noGrp="1"/>
          </p:cNvSpPr>
          <p:nvPr>
            <p:ph type="title"/>
          </p:nvPr>
        </p:nvSpPr>
        <p:spPr/>
        <p:txBody>
          <a:bodyPr/>
          <a:lstStyle/>
          <a:p>
            <a:r>
              <a:rPr lang="en-US"/>
              <a:t>Sending messages</a:t>
            </a:r>
          </a:p>
        </p:txBody>
      </p:sp>
      <p:sp>
        <p:nvSpPr>
          <p:cNvPr id="3" name="Content Placeholder 2">
            <a:extLst>
              <a:ext uri="{FF2B5EF4-FFF2-40B4-BE49-F238E27FC236}">
                <a16:creationId xmlns:a16="http://schemas.microsoft.com/office/drawing/2014/main" id="{01506416-1DCF-4948-8D21-1D07FA36493E}"/>
              </a:ext>
            </a:extLst>
          </p:cNvPr>
          <p:cNvSpPr>
            <a:spLocks noGrp="1"/>
          </p:cNvSpPr>
          <p:nvPr>
            <p:ph idx="1"/>
          </p:nvPr>
        </p:nvSpPr>
        <p:spPr>
          <a:xfrm>
            <a:off x="457200" y="1600200"/>
            <a:ext cx="4273826" cy="4525963"/>
          </a:xfrm>
        </p:spPr>
        <p:txBody>
          <a:bodyPr>
            <a:normAutofit fontScale="92500"/>
          </a:bodyPr>
          <a:lstStyle/>
          <a:p>
            <a:r>
              <a:rPr lang="en-US"/>
              <a:t>What happens when I type?</a:t>
            </a:r>
          </a:p>
          <a:p>
            <a:r>
              <a:rPr lang="en-US"/>
              <a:t>When does the recipient know that I’m typing?</a:t>
            </a:r>
          </a:p>
          <a:p>
            <a:r>
              <a:rPr lang="en-US"/>
              <a:t>One conceptual model: text stays in the text box until I click send</a:t>
            </a:r>
          </a:p>
          <a:p>
            <a:r>
              <a:rPr lang="en-US"/>
              <a:t>Confusion if this is incorrect</a:t>
            </a:r>
          </a:p>
        </p:txBody>
      </p:sp>
      <p:pic>
        <p:nvPicPr>
          <p:cNvPr id="4" name="Picture 3">
            <a:extLst>
              <a:ext uri="{FF2B5EF4-FFF2-40B4-BE49-F238E27FC236}">
                <a16:creationId xmlns:a16="http://schemas.microsoft.com/office/drawing/2014/main" id="{B6E46CBC-F686-DB43-9A86-5C8959CE89AC}"/>
              </a:ext>
            </a:extLst>
          </p:cNvPr>
          <p:cNvPicPr>
            <a:picLocks noChangeAspect="1"/>
          </p:cNvPicPr>
          <p:nvPr/>
        </p:nvPicPr>
        <p:blipFill>
          <a:blip r:embed="rId2"/>
          <a:stretch>
            <a:fillRect/>
          </a:stretch>
        </p:blipFill>
        <p:spPr>
          <a:xfrm>
            <a:off x="5822831" y="1253736"/>
            <a:ext cx="2950292" cy="2534758"/>
          </a:xfrm>
          <a:prstGeom prst="rect">
            <a:avLst/>
          </a:prstGeom>
        </p:spPr>
      </p:pic>
      <p:pic>
        <p:nvPicPr>
          <p:cNvPr id="5" name="Picture 2">
            <a:extLst>
              <a:ext uri="{FF2B5EF4-FFF2-40B4-BE49-F238E27FC236}">
                <a16:creationId xmlns:a16="http://schemas.microsoft.com/office/drawing/2014/main" id="{6A21BB36-7EF1-5D4F-9CDB-C38C906C9D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831" y="3969637"/>
            <a:ext cx="2950293" cy="2547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9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1D851A-195D-2E46-B8CC-5E4E1058FA91}"/>
              </a:ext>
            </a:extLst>
          </p:cNvPr>
          <p:cNvSpPr>
            <a:spLocks noGrp="1"/>
          </p:cNvSpPr>
          <p:nvPr>
            <p:ph type="title"/>
          </p:nvPr>
        </p:nvSpPr>
        <p:spPr/>
        <p:txBody>
          <a:bodyPr/>
          <a:lstStyle/>
          <a:p>
            <a:r>
              <a:rPr lang="en-US" dirty="0"/>
              <a:t>This week</a:t>
            </a:r>
          </a:p>
        </p:txBody>
      </p:sp>
      <p:sp>
        <p:nvSpPr>
          <p:cNvPr id="4" name="Content Placeholder 3">
            <a:extLst>
              <a:ext uri="{FF2B5EF4-FFF2-40B4-BE49-F238E27FC236}">
                <a16:creationId xmlns:a16="http://schemas.microsoft.com/office/drawing/2014/main" id="{9AC6F8F8-3786-2443-82AA-91DE48573DB7}"/>
              </a:ext>
            </a:extLst>
          </p:cNvPr>
          <p:cNvSpPr>
            <a:spLocks noGrp="1"/>
          </p:cNvSpPr>
          <p:nvPr>
            <p:ph idx="1"/>
          </p:nvPr>
        </p:nvSpPr>
        <p:spPr/>
        <p:txBody>
          <a:bodyPr/>
          <a:lstStyle/>
          <a:p>
            <a:r>
              <a:rPr lang="en-US" dirty="0"/>
              <a:t>Principles of usability</a:t>
            </a:r>
          </a:p>
          <a:p>
            <a:pPr lvl="1"/>
            <a:r>
              <a:rPr lang="en-US" dirty="0"/>
              <a:t>How should we think about usability problems and why they happen?</a:t>
            </a:r>
          </a:p>
          <a:p>
            <a:pPr lvl="1"/>
            <a:r>
              <a:rPr lang="en-US" dirty="0"/>
              <a:t>What are the known best practices for user interfaces in general?</a:t>
            </a:r>
          </a:p>
          <a:p>
            <a:pPr lvl="1"/>
            <a:r>
              <a:rPr lang="en-US" dirty="0"/>
              <a:t>How do we use known best practices to </a:t>
            </a:r>
            <a:r>
              <a:rPr lang="en-US" i="1" dirty="0"/>
              <a:t>systematically</a:t>
            </a:r>
            <a:r>
              <a:rPr lang="en-US" dirty="0"/>
              <a:t> test our interfaces? </a:t>
            </a:r>
          </a:p>
        </p:txBody>
      </p:sp>
    </p:spTree>
    <p:extLst>
      <p:ext uri="{BB962C8B-B14F-4D97-AF65-F5344CB8AC3E}">
        <p14:creationId xmlns:p14="http://schemas.microsoft.com/office/powerpoint/2010/main" val="2861887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137D9-B33C-004C-8BAC-90EE7A99CB92}"/>
              </a:ext>
            </a:extLst>
          </p:cNvPr>
          <p:cNvSpPr>
            <a:spLocks noGrp="1"/>
          </p:cNvSpPr>
          <p:nvPr>
            <p:ph type="title"/>
          </p:nvPr>
        </p:nvSpPr>
        <p:spPr/>
        <p:txBody>
          <a:bodyPr/>
          <a:lstStyle/>
          <a:p>
            <a:r>
              <a:rPr lang="en-US"/>
              <a:t>Norman’s refrigerator</a:t>
            </a:r>
          </a:p>
        </p:txBody>
      </p:sp>
      <p:pic>
        <p:nvPicPr>
          <p:cNvPr id="4" name="Picture 3">
            <a:extLst>
              <a:ext uri="{FF2B5EF4-FFF2-40B4-BE49-F238E27FC236}">
                <a16:creationId xmlns:a16="http://schemas.microsoft.com/office/drawing/2014/main" id="{FE9A19A5-FF9C-164D-8EDB-EAFF861CF351}"/>
              </a:ext>
            </a:extLst>
          </p:cNvPr>
          <p:cNvPicPr>
            <a:picLocks noChangeAspect="1"/>
          </p:cNvPicPr>
          <p:nvPr/>
        </p:nvPicPr>
        <p:blipFill>
          <a:blip r:embed="rId2"/>
          <a:stretch>
            <a:fillRect/>
          </a:stretch>
        </p:blipFill>
        <p:spPr>
          <a:xfrm>
            <a:off x="1879600" y="2184505"/>
            <a:ext cx="5384800" cy="3340100"/>
          </a:xfrm>
          <a:prstGeom prst="rect">
            <a:avLst/>
          </a:prstGeom>
        </p:spPr>
      </p:pic>
    </p:spTree>
    <p:extLst>
      <p:ext uri="{BB962C8B-B14F-4D97-AF65-F5344CB8AC3E}">
        <p14:creationId xmlns:p14="http://schemas.microsoft.com/office/powerpoint/2010/main" val="424896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58962"/>
          </a:xfrm>
        </p:spPr>
        <p:txBody>
          <a:bodyPr>
            <a:noAutofit/>
          </a:bodyPr>
          <a:lstStyle/>
          <a:p>
            <a:r>
              <a:rPr lang="en-US" sz="3600"/>
              <a:t>Affordances, feedback, </a:t>
            </a:r>
            <a:br>
              <a:rPr lang="en-US" sz="3600"/>
            </a:br>
            <a:r>
              <a:rPr lang="en-US" sz="3600"/>
              <a:t>constraints, mapping</a:t>
            </a:r>
          </a:p>
        </p:txBody>
      </p:sp>
      <p:sp>
        <p:nvSpPr>
          <p:cNvPr id="3" name="Content Placeholder 2"/>
          <p:cNvSpPr>
            <a:spLocks noGrp="1"/>
          </p:cNvSpPr>
          <p:nvPr>
            <p:ph idx="1"/>
          </p:nvPr>
        </p:nvSpPr>
        <p:spPr>
          <a:xfrm>
            <a:off x="457200" y="2511972"/>
            <a:ext cx="8229600" cy="3614191"/>
          </a:xfrm>
        </p:spPr>
        <p:txBody>
          <a:bodyPr/>
          <a:lstStyle/>
          <a:p>
            <a:r>
              <a:rPr lang="en-US"/>
              <a:t>Our tools to solve usability problems!</a:t>
            </a:r>
          </a:p>
          <a:p>
            <a:endParaRPr lang="en-US"/>
          </a:p>
          <a:p>
            <a:r>
              <a:rPr lang="en-US"/>
              <a:t>Worth understanding their nuances </a:t>
            </a:r>
            <a:br>
              <a:rPr lang="en-US"/>
            </a:br>
            <a:r>
              <a:rPr lang="en-US" sz="2800"/>
              <a:t>—these terms have very specific definitions</a:t>
            </a:r>
            <a:br>
              <a:rPr lang="en-US" sz="2800"/>
            </a:br>
            <a:r>
              <a:rPr lang="en-US" sz="2800"/>
              <a:t>—important to be able to distinguish these</a:t>
            </a:r>
          </a:p>
          <a:p>
            <a:endParaRPr lang="en-US" sz="2800"/>
          </a:p>
          <a:p>
            <a:endParaRPr lang="en-US" sz="2800"/>
          </a:p>
        </p:txBody>
      </p:sp>
    </p:spTree>
    <p:extLst>
      <p:ext uri="{BB962C8B-B14F-4D97-AF65-F5344CB8AC3E}">
        <p14:creationId xmlns:p14="http://schemas.microsoft.com/office/powerpoint/2010/main" val="1557864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D388F-0561-3B42-BEBF-4A36819AB0E2}"/>
              </a:ext>
            </a:extLst>
          </p:cNvPr>
          <p:cNvSpPr>
            <a:spLocks noGrp="1"/>
          </p:cNvSpPr>
          <p:nvPr>
            <p:ph type="title"/>
          </p:nvPr>
        </p:nvSpPr>
        <p:spPr/>
        <p:txBody>
          <a:bodyPr/>
          <a:lstStyle/>
          <a:p>
            <a:r>
              <a:rPr lang="en-US"/>
              <a:t>Beginner’s mind</a:t>
            </a:r>
          </a:p>
        </p:txBody>
      </p:sp>
      <p:sp>
        <p:nvSpPr>
          <p:cNvPr id="3" name="Content Placeholder 2">
            <a:extLst>
              <a:ext uri="{FF2B5EF4-FFF2-40B4-BE49-F238E27FC236}">
                <a16:creationId xmlns:a16="http://schemas.microsoft.com/office/drawing/2014/main" id="{EF0008B3-C090-854C-82CA-2B121D0C79FE}"/>
              </a:ext>
            </a:extLst>
          </p:cNvPr>
          <p:cNvSpPr>
            <a:spLocks noGrp="1"/>
          </p:cNvSpPr>
          <p:nvPr>
            <p:ph idx="1"/>
          </p:nvPr>
        </p:nvSpPr>
        <p:spPr/>
        <p:txBody>
          <a:bodyPr>
            <a:normAutofit/>
          </a:bodyPr>
          <a:lstStyle/>
          <a:p>
            <a:r>
              <a:rPr lang="en-US"/>
              <a:t>Practice looking at things without our preconceptions</a:t>
            </a:r>
          </a:p>
          <a:p>
            <a:pPr lvl="1"/>
            <a:r>
              <a:rPr lang="en-US"/>
              <a:t>It’s difficult for us to know why we know something</a:t>
            </a:r>
          </a:p>
          <a:p>
            <a:pPr lvl="1"/>
            <a:r>
              <a:rPr lang="en-US"/>
              <a:t>And thus whether our typical user would know it, how they would learn it</a:t>
            </a:r>
          </a:p>
          <a:p>
            <a:pPr lvl="1"/>
            <a:r>
              <a:rPr lang="en-US"/>
              <a:t>We need to think very consciously about things that are processed unconsciously</a:t>
            </a:r>
          </a:p>
          <a:p>
            <a:endParaRPr lang="en-US"/>
          </a:p>
        </p:txBody>
      </p:sp>
    </p:spTree>
    <p:extLst>
      <p:ext uri="{BB962C8B-B14F-4D97-AF65-F5344CB8AC3E}">
        <p14:creationId xmlns:p14="http://schemas.microsoft.com/office/powerpoint/2010/main" val="910660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BD47F-4DA0-3F4A-963E-480CC313E873}"/>
              </a:ext>
            </a:extLst>
          </p:cNvPr>
          <p:cNvSpPr>
            <a:spLocks noGrp="1"/>
          </p:cNvSpPr>
          <p:nvPr>
            <p:ph type="title"/>
          </p:nvPr>
        </p:nvSpPr>
        <p:spPr/>
        <p:txBody>
          <a:bodyPr/>
          <a:lstStyle/>
          <a:p>
            <a:r>
              <a:rPr lang="en-US"/>
              <a:t>How we mess this up</a:t>
            </a:r>
          </a:p>
        </p:txBody>
      </p:sp>
      <p:sp>
        <p:nvSpPr>
          <p:cNvPr id="3" name="Content Placeholder 2">
            <a:extLst>
              <a:ext uri="{FF2B5EF4-FFF2-40B4-BE49-F238E27FC236}">
                <a16:creationId xmlns:a16="http://schemas.microsoft.com/office/drawing/2014/main" id="{34197272-46F0-E948-8D18-250506A6A2AD}"/>
              </a:ext>
            </a:extLst>
          </p:cNvPr>
          <p:cNvSpPr>
            <a:spLocks noGrp="1"/>
          </p:cNvSpPr>
          <p:nvPr>
            <p:ph idx="1"/>
          </p:nvPr>
        </p:nvSpPr>
        <p:spPr/>
        <p:txBody>
          <a:bodyPr/>
          <a:lstStyle/>
          <a:p>
            <a:r>
              <a:rPr lang="en-US"/>
              <a:t>Dismiss something as “obvious”</a:t>
            </a:r>
          </a:p>
          <a:p>
            <a:r>
              <a:rPr lang="en-US"/>
              <a:t>Not notice details</a:t>
            </a:r>
          </a:p>
          <a:p>
            <a:endParaRPr lang="en-US"/>
          </a:p>
          <a:p>
            <a:r>
              <a:rPr lang="en-US"/>
              <a:t>A real danger here is that we notice things that are </a:t>
            </a:r>
            <a:r>
              <a:rPr lang="en-US" b="1"/>
              <a:t>bad</a:t>
            </a:r>
            <a:r>
              <a:rPr lang="en-US"/>
              <a:t> but not things that are </a:t>
            </a:r>
            <a:r>
              <a:rPr lang="en-US" b="1"/>
              <a:t>good</a:t>
            </a:r>
          </a:p>
        </p:txBody>
      </p:sp>
    </p:spTree>
    <p:extLst>
      <p:ext uri="{BB962C8B-B14F-4D97-AF65-F5344CB8AC3E}">
        <p14:creationId xmlns:p14="http://schemas.microsoft.com/office/powerpoint/2010/main" val="2143811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B49EA-4EE0-FE4B-860B-774F2706A7A8}"/>
              </a:ext>
            </a:extLst>
          </p:cNvPr>
          <p:cNvSpPr>
            <a:spLocks noGrp="1"/>
          </p:cNvSpPr>
          <p:nvPr>
            <p:ph type="title"/>
          </p:nvPr>
        </p:nvSpPr>
        <p:spPr/>
        <p:txBody>
          <a:bodyPr/>
          <a:lstStyle/>
          <a:p>
            <a:r>
              <a:rPr lang="en-US"/>
              <a:t>Demonstration</a:t>
            </a:r>
          </a:p>
        </p:txBody>
      </p:sp>
      <p:sp>
        <p:nvSpPr>
          <p:cNvPr id="3" name="Content Placeholder 2">
            <a:extLst>
              <a:ext uri="{FF2B5EF4-FFF2-40B4-BE49-F238E27FC236}">
                <a16:creationId xmlns:a16="http://schemas.microsoft.com/office/drawing/2014/main" id="{1C510577-0E0F-3440-AEFD-B3DA9E7E9DB2}"/>
              </a:ext>
            </a:extLst>
          </p:cNvPr>
          <p:cNvSpPr>
            <a:spLocks noGrp="1"/>
          </p:cNvSpPr>
          <p:nvPr>
            <p:ph idx="1"/>
          </p:nvPr>
        </p:nvSpPr>
        <p:spPr/>
        <p:txBody>
          <a:bodyPr/>
          <a:lstStyle/>
          <a:p>
            <a:r>
              <a:rPr lang="en-US"/>
              <a:t>What is communicated by this object?</a:t>
            </a:r>
          </a:p>
          <a:p>
            <a:pPr lvl="1"/>
            <a:r>
              <a:rPr lang="en-US"/>
              <a:t>Ignoring what we know about it,</a:t>
            </a:r>
            <a:br>
              <a:rPr lang="en-US"/>
            </a:br>
            <a:r>
              <a:rPr lang="en-US"/>
              <a:t>its similarity to other things we know</a:t>
            </a:r>
          </a:p>
        </p:txBody>
      </p:sp>
    </p:spTree>
    <p:extLst>
      <p:ext uri="{BB962C8B-B14F-4D97-AF65-F5344CB8AC3E}">
        <p14:creationId xmlns:p14="http://schemas.microsoft.com/office/powerpoint/2010/main" val="3671575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Affordances</a:t>
            </a:r>
          </a:p>
        </p:txBody>
      </p:sp>
      <p:sp>
        <p:nvSpPr>
          <p:cNvPr id="3" name="Content Placeholder 2"/>
          <p:cNvSpPr>
            <a:spLocks noGrp="1"/>
          </p:cNvSpPr>
          <p:nvPr>
            <p:ph idx="1"/>
          </p:nvPr>
        </p:nvSpPr>
        <p:spPr/>
        <p:txBody>
          <a:bodyPr/>
          <a:lstStyle/>
          <a:p>
            <a:r>
              <a:rPr lang="en-US"/>
              <a:t>Structure action </a:t>
            </a:r>
            <a:r>
              <a:rPr lang="en-US" b="1"/>
              <a:t>without </a:t>
            </a:r>
            <a:r>
              <a:rPr lang="en-US"/>
              <a:t>instruction</a:t>
            </a:r>
          </a:p>
        </p:txBody>
      </p:sp>
      <p:pic>
        <p:nvPicPr>
          <p:cNvPr id="4" name="Picture 3"/>
          <p:cNvPicPr>
            <a:picLocks noChangeAspect="1"/>
          </p:cNvPicPr>
          <p:nvPr/>
        </p:nvPicPr>
        <p:blipFill>
          <a:blip r:embed="rId2"/>
          <a:stretch>
            <a:fillRect/>
          </a:stretch>
        </p:blipFill>
        <p:spPr>
          <a:xfrm>
            <a:off x="1566974" y="2893134"/>
            <a:ext cx="1895696" cy="2550573"/>
          </a:xfrm>
          <a:prstGeom prst="rect">
            <a:avLst/>
          </a:prstGeom>
        </p:spPr>
      </p:pic>
      <p:pic>
        <p:nvPicPr>
          <p:cNvPr id="5" name="Picture 4"/>
          <p:cNvPicPr>
            <a:picLocks noChangeAspect="1"/>
          </p:cNvPicPr>
          <p:nvPr/>
        </p:nvPicPr>
        <p:blipFill>
          <a:blip r:embed="rId3"/>
          <a:stretch>
            <a:fillRect/>
          </a:stretch>
        </p:blipFill>
        <p:spPr>
          <a:xfrm>
            <a:off x="4033487" y="2893134"/>
            <a:ext cx="3396791" cy="2550573"/>
          </a:xfrm>
          <a:prstGeom prst="rect">
            <a:avLst/>
          </a:prstGeom>
        </p:spPr>
      </p:pic>
    </p:spTree>
    <p:extLst>
      <p:ext uri="{BB962C8B-B14F-4D97-AF65-F5344CB8AC3E}">
        <p14:creationId xmlns:p14="http://schemas.microsoft.com/office/powerpoint/2010/main" val="547132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History of affordances</a:t>
            </a:r>
          </a:p>
        </p:txBody>
      </p:sp>
      <p:sp>
        <p:nvSpPr>
          <p:cNvPr id="3" name="Content Placeholder 2"/>
          <p:cNvSpPr>
            <a:spLocks noGrp="1"/>
          </p:cNvSpPr>
          <p:nvPr>
            <p:ph idx="1"/>
          </p:nvPr>
        </p:nvSpPr>
        <p:spPr/>
        <p:txBody>
          <a:bodyPr/>
          <a:lstStyle/>
          <a:p>
            <a:r>
              <a:rPr lang="en-US"/>
              <a:t>JJ Gibson, ants walking on a path</a:t>
            </a:r>
          </a:p>
          <a:p>
            <a:r>
              <a:rPr lang="en-US"/>
              <a:t>What looks like very complex behavior is guided by the layout of the environment</a:t>
            </a:r>
          </a:p>
        </p:txBody>
      </p:sp>
      <p:pic>
        <p:nvPicPr>
          <p:cNvPr id="4" name="Picture 3"/>
          <p:cNvPicPr>
            <a:picLocks noChangeAspect="1"/>
          </p:cNvPicPr>
          <p:nvPr/>
        </p:nvPicPr>
        <p:blipFill rotWithShape="1">
          <a:blip r:embed="rId3"/>
          <a:srcRect b="60325"/>
          <a:stretch/>
        </p:blipFill>
        <p:spPr>
          <a:xfrm>
            <a:off x="2007219" y="3675876"/>
            <a:ext cx="5347010" cy="3182124"/>
          </a:xfrm>
          <a:prstGeom prst="rect">
            <a:avLst/>
          </a:prstGeom>
        </p:spPr>
      </p:pic>
    </p:spTree>
    <p:extLst>
      <p:ext uri="{BB962C8B-B14F-4D97-AF65-F5344CB8AC3E}">
        <p14:creationId xmlns:p14="http://schemas.microsoft.com/office/powerpoint/2010/main" val="1851337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These are NOT affordances</a:t>
            </a:r>
          </a:p>
        </p:txBody>
      </p:sp>
      <p:pic>
        <p:nvPicPr>
          <p:cNvPr id="4" name="Picture 3"/>
          <p:cNvPicPr>
            <a:picLocks noChangeAspect="1"/>
          </p:cNvPicPr>
          <p:nvPr/>
        </p:nvPicPr>
        <p:blipFill rotWithShape="1">
          <a:blip r:embed="rId2"/>
          <a:srcRect l="1326" r="-1"/>
          <a:stretch/>
        </p:blipFill>
        <p:spPr>
          <a:xfrm>
            <a:off x="457201" y="1508048"/>
            <a:ext cx="4404732" cy="745481"/>
          </a:xfrm>
          <a:prstGeom prst="rect">
            <a:avLst/>
          </a:prstGeom>
        </p:spPr>
      </p:pic>
      <p:pic>
        <p:nvPicPr>
          <p:cNvPr id="5" name="Picture 4"/>
          <p:cNvPicPr>
            <a:picLocks noChangeAspect="1"/>
          </p:cNvPicPr>
          <p:nvPr/>
        </p:nvPicPr>
        <p:blipFill>
          <a:blip r:embed="rId3"/>
          <a:stretch>
            <a:fillRect/>
          </a:stretch>
        </p:blipFill>
        <p:spPr>
          <a:xfrm>
            <a:off x="457200" y="2343939"/>
            <a:ext cx="4048079" cy="968955"/>
          </a:xfrm>
          <a:prstGeom prst="rect">
            <a:avLst/>
          </a:prstGeom>
        </p:spPr>
      </p:pic>
      <p:pic>
        <p:nvPicPr>
          <p:cNvPr id="6" name="Picture 5"/>
          <p:cNvPicPr>
            <a:picLocks noChangeAspect="1"/>
          </p:cNvPicPr>
          <p:nvPr/>
        </p:nvPicPr>
        <p:blipFill>
          <a:blip r:embed="rId4"/>
          <a:stretch>
            <a:fillRect/>
          </a:stretch>
        </p:blipFill>
        <p:spPr>
          <a:xfrm>
            <a:off x="5243998" y="1417638"/>
            <a:ext cx="3623217" cy="4830956"/>
          </a:xfrm>
          <a:prstGeom prst="rect">
            <a:avLst/>
          </a:prstGeom>
        </p:spPr>
      </p:pic>
      <p:sp>
        <p:nvSpPr>
          <p:cNvPr id="7" name="TextBox 6"/>
          <p:cNvSpPr txBox="1"/>
          <p:nvPr/>
        </p:nvSpPr>
        <p:spPr>
          <a:xfrm>
            <a:off x="3880574" y="5879262"/>
            <a:ext cx="981359" cy="369332"/>
          </a:xfrm>
          <a:prstGeom prst="rect">
            <a:avLst/>
          </a:prstGeom>
          <a:noFill/>
        </p:spPr>
        <p:txBody>
          <a:bodyPr wrap="none" rtlCol="0">
            <a:spAutoFit/>
          </a:bodyPr>
          <a:lstStyle/>
          <a:p>
            <a:r>
              <a:rPr lang="en-US"/>
              <a:t>No! ----&gt;</a:t>
            </a:r>
          </a:p>
        </p:txBody>
      </p:sp>
    </p:spTree>
    <p:extLst>
      <p:ext uri="{BB962C8B-B14F-4D97-AF65-F5344CB8AC3E}">
        <p14:creationId xmlns:p14="http://schemas.microsoft.com/office/powerpoint/2010/main" val="1034660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FC427-8451-3C45-AC47-AA77FEC7B9A8}"/>
              </a:ext>
            </a:extLst>
          </p:cNvPr>
          <p:cNvSpPr>
            <a:spLocks noGrp="1"/>
          </p:cNvSpPr>
          <p:nvPr>
            <p:ph type="title"/>
          </p:nvPr>
        </p:nvSpPr>
        <p:spPr/>
        <p:txBody>
          <a:bodyPr/>
          <a:lstStyle/>
          <a:p>
            <a:r>
              <a:rPr lang="en-US"/>
              <a:t>Using affordances</a:t>
            </a:r>
          </a:p>
        </p:txBody>
      </p:sp>
      <p:sp>
        <p:nvSpPr>
          <p:cNvPr id="3" name="Content Placeholder 2">
            <a:extLst>
              <a:ext uri="{FF2B5EF4-FFF2-40B4-BE49-F238E27FC236}">
                <a16:creationId xmlns:a16="http://schemas.microsoft.com/office/drawing/2014/main" id="{52BEBD62-C001-304C-9458-5CD270C98BCB}"/>
              </a:ext>
            </a:extLst>
          </p:cNvPr>
          <p:cNvSpPr>
            <a:spLocks noGrp="1"/>
          </p:cNvSpPr>
          <p:nvPr>
            <p:ph idx="1"/>
          </p:nvPr>
        </p:nvSpPr>
        <p:spPr/>
        <p:txBody>
          <a:bodyPr/>
          <a:lstStyle/>
          <a:p>
            <a:r>
              <a:rPr lang="en-US"/>
              <a:t>Communicate where to look, where to interact</a:t>
            </a:r>
          </a:p>
          <a:p>
            <a:r>
              <a:rPr lang="en-US"/>
              <a:t>Can indicate constraints</a:t>
            </a:r>
          </a:p>
          <a:p>
            <a:r>
              <a:rPr lang="en-US"/>
              <a:t>They usually involve nonverbal communication</a:t>
            </a:r>
          </a:p>
        </p:txBody>
      </p:sp>
    </p:spTree>
    <p:extLst>
      <p:ext uri="{BB962C8B-B14F-4D97-AF65-F5344CB8AC3E}">
        <p14:creationId xmlns:p14="http://schemas.microsoft.com/office/powerpoint/2010/main" val="2172714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F73A-F216-5F4C-8BE0-808D03BB7C58}"/>
              </a:ext>
            </a:extLst>
          </p:cNvPr>
          <p:cNvSpPr>
            <a:spLocks noGrp="1"/>
          </p:cNvSpPr>
          <p:nvPr>
            <p:ph type="title"/>
          </p:nvPr>
        </p:nvSpPr>
        <p:spPr/>
        <p:txBody>
          <a:bodyPr>
            <a:normAutofit fontScale="90000"/>
          </a:bodyPr>
          <a:lstStyle/>
          <a:p>
            <a:r>
              <a:rPr lang="en-US"/>
              <a:t>Real vs. perceived affordances</a:t>
            </a:r>
          </a:p>
        </p:txBody>
      </p:sp>
      <p:sp>
        <p:nvSpPr>
          <p:cNvPr id="3" name="Content Placeholder 2">
            <a:extLst>
              <a:ext uri="{FF2B5EF4-FFF2-40B4-BE49-F238E27FC236}">
                <a16:creationId xmlns:a16="http://schemas.microsoft.com/office/drawing/2014/main" id="{C0315873-89F1-914D-B8CE-07CDDC01C0D4}"/>
              </a:ext>
            </a:extLst>
          </p:cNvPr>
          <p:cNvSpPr>
            <a:spLocks noGrp="1"/>
          </p:cNvSpPr>
          <p:nvPr>
            <p:ph idx="1"/>
          </p:nvPr>
        </p:nvSpPr>
        <p:spPr>
          <a:xfrm>
            <a:off x="457200" y="1600200"/>
            <a:ext cx="8229600" cy="4525963"/>
          </a:xfrm>
        </p:spPr>
        <p:txBody>
          <a:bodyPr>
            <a:normAutofit fontScale="85000" lnSpcReduction="20000"/>
          </a:bodyPr>
          <a:lstStyle/>
          <a:p>
            <a:pPr marL="0" indent="0">
              <a:buNone/>
            </a:pPr>
            <a:r>
              <a:rPr lang="en-US"/>
              <a:t>How new users understand what to do: Four principles for screen interfaces</a:t>
            </a:r>
          </a:p>
          <a:p>
            <a:pPr marL="0" indent="0">
              <a:buNone/>
            </a:pPr>
            <a:r>
              <a:rPr lang="en-US"/>
              <a:t>1. Follow conventional usage, both in the choice of images and the allowable interactions.</a:t>
            </a:r>
          </a:p>
          <a:p>
            <a:pPr marL="0" indent="0">
              <a:buNone/>
            </a:pPr>
            <a:r>
              <a:rPr lang="en-US"/>
              <a:t>2. Use words to describe the desired action (e.g., "click here" or use labels in front of perceived objects).</a:t>
            </a:r>
          </a:p>
          <a:p>
            <a:pPr marL="0" indent="0">
              <a:buNone/>
            </a:pPr>
            <a:r>
              <a:rPr lang="en-US"/>
              <a:t>3. Use metaphor</a:t>
            </a:r>
          </a:p>
          <a:p>
            <a:pPr marL="0" indent="0">
              <a:buNone/>
            </a:pPr>
            <a:r>
              <a:rPr lang="en-US"/>
              <a:t>4. Follow a coherent conceptual model so that once part of the interface is learned, the same principles apply to other parts</a:t>
            </a:r>
          </a:p>
          <a:p>
            <a:pPr marL="0" indent="0">
              <a:buNone/>
            </a:pPr>
            <a:endParaRPr lang="en-US"/>
          </a:p>
        </p:txBody>
      </p:sp>
    </p:spTree>
    <p:extLst>
      <p:ext uri="{BB962C8B-B14F-4D97-AF65-F5344CB8AC3E}">
        <p14:creationId xmlns:p14="http://schemas.microsoft.com/office/powerpoint/2010/main" val="2221669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2695D-D4BF-F640-9C19-DD66E19AFE7D}"/>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34314B0D-2631-A94E-ACE5-EE5FBC1B6C6B}"/>
              </a:ext>
            </a:extLst>
          </p:cNvPr>
          <p:cNvSpPr>
            <a:spLocks noGrp="1"/>
          </p:cNvSpPr>
          <p:nvPr>
            <p:ph idx="1"/>
          </p:nvPr>
        </p:nvSpPr>
        <p:spPr/>
        <p:txBody>
          <a:bodyPr/>
          <a:lstStyle/>
          <a:p>
            <a:r>
              <a:rPr lang="en-US" dirty="0"/>
              <a:t>Norman’s model of cognition and interaction</a:t>
            </a:r>
          </a:p>
          <a:p>
            <a:r>
              <a:rPr lang="en-US" dirty="0"/>
              <a:t>Features of Norman’s model</a:t>
            </a:r>
          </a:p>
        </p:txBody>
      </p:sp>
    </p:spTree>
    <p:extLst>
      <p:ext uri="{BB962C8B-B14F-4D97-AF65-F5344CB8AC3E}">
        <p14:creationId xmlns:p14="http://schemas.microsoft.com/office/powerpoint/2010/main" val="1507553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System status and feedback</a:t>
            </a:r>
          </a:p>
        </p:txBody>
      </p:sp>
      <p:sp>
        <p:nvSpPr>
          <p:cNvPr id="3" name="Content Placeholder 2"/>
          <p:cNvSpPr>
            <a:spLocks noGrp="1"/>
          </p:cNvSpPr>
          <p:nvPr>
            <p:ph idx="1"/>
          </p:nvPr>
        </p:nvSpPr>
        <p:spPr/>
        <p:txBody>
          <a:bodyPr/>
          <a:lstStyle/>
          <a:p>
            <a:r>
              <a:rPr lang="en-US"/>
              <a:t>What just happened?</a:t>
            </a:r>
          </a:p>
          <a:p>
            <a:r>
              <a:rPr lang="en-US"/>
              <a:t>What is the system doing?</a:t>
            </a:r>
          </a:p>
          <a:p>
            <a:r>
              <a:rPr lang="en-US"/>
              <a:t>Is it accepting input?</a:t>
            </a:r>
          </a:p>
          <a:p>
            <a:r>
              <a:rPr lang="en-US"/>
              <a:t>What can I do from here?</a:t>
            </a:r>
          </a:p>
        </p:txBody>
      </p:sp>
    </p:spTree>
    <p:extLst>
      <p:ext uri="{BB962C8B-B14F-4D97-AF65-F5344CB8AC3E}">
        <p14:creationId xmlns:p14="http://schemas.microsoft.com/office/powerpoint/2010/main" val="1556779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64476"/>
          </a:xfrm>
        </p:spPr>
        <p:txBody>
          <a:bodyPr>
            <a:normAutofit fontScale="90000"/>
          </a:bodyPr>
          <a:lstStyle/>
          <a:p>
            <a:r>
              <a:rPr lang="en-US"/>
              <a:t>System status and feedback</a:t>
            </a:r>
          </a:p>
        </p:txBody>
      </p:sp>
      <p:pic>
        <p:nvPicPr>
          <p:cNvPr id="4" name="Picture 3"/>
          <p:cNvPicPr>
            <a:picLocks noChangeAspect="1"/>
          </p:cNvPicPr>
          <p:nvPr/>
        </p:nvPicPr>
        <p:blipFill>
          <a:blip r:embed="rId3"/>
          <a:stretch>
            <a:fillRect/>
          </a:stretch>
        </p:blipFill>
        <p:spPr>
          <a:xfrm>
            <a:off x="278040" y="1033781"/>
            <a:ext cx="3688479" cy="3137327"/>
          </a:xfrm>
          <a:prstGeom prst="rect">
            <a:avLst/>
          </a:prstGeom>
        </p:spPr>
      </p:pic>
      <p:pic>
        <p:nvPicPr>
          <p:cNvPr id="5" name="Picture 4"/>
          <p:cNvPicPr>
            <a:picLocks noChangeAspect="1"/>
          </p:cNvPicPr>
          <p:nvPr/>
        </p:nvPicPr>
        <p:blipFill>
          <a:blip r:embed="rId4"/>
          <a:stretch>
            <a:fillRect/>
          </a:stretch>
        </p:blipFill>
        <p:spPr>
          <a:xfrm>
            <a:off x="4460790" y="1190735"/>
            <a:ext cx="4411738" cy="2906352"/>
          </a:xfrm>
          <a:prstGeom prst="rect">
            <a:avLst/>
          </a:prstGeom>
        </p:spPr>
      </p:pic>
      <p:pic>
        <p:nvPicPr>
          <p:cNvPr id="6" name="Picture 5"/>
          <p:cNvPicPr>
            <a:picLocks noChangeAspect="1"/>
          </p:cNvPicPr>
          <p:nvPr/>
        </p:nvPicPr>
        <p:blipFill>
          <a:blip r:embed="rId5"/>
          <a:stretch>
            <a:fillRect/>
          </a:stretch>
        </p:blipFill>
        <p:spPr>
          <a:xfrm>
            <a:off x="0" y="4422729"/>
            <a:ext cx="9144000" cy="2440983"/>
          </a:xfrm>
          <a:prstGeom prst="rect">
            <a:avLst/>
          </a:prstGeom>
        </p:spPr>
      </p:pic>
    </p:spTree>
    <p:extLst>
      <p:ext uri="{BB962C8B-B14F-4D97-AF65-F5344CB8AC3E}">
        <p14:creationId xmlns:p14="http://schemas.microsoft.com/office/powerpoint/2010/main" val="307131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27A25-461C-CD46-8306-065C3AB84313}"/>
              </a:ext>
            </a:extLst>
          </p:cNvPr>
          <p:cNvSpPr>
            <a:spLocks noGrp="1"/>
          </p:cNvSpPr>
          <p:nvPr>
            <p:ph type="title"/>
          </p:nvPr>
        </p:nvSpPr>
        <p:spPr/>
        <p:txBody>
          <a:bodyPr/>
          <a:lstStyle/>
          <a:p>
            <a:r>
              <a:rPr lang="en-US"/>
              <a:t>What is feedback?</a:t>
            </a:r>
          </a:p>
        </p:txBody>
      </p:sp>
      <p:sp>
        <p:nvSpPr>
          <p:cNvPr id="3" name="Content Placeholder 2">
            <a:extLst>
              <a:ext uri="{FF2B5EF4-FFF2-40B4-BE49-F238E27FC236}">
                <a16:creationId xmlns:a16="http://schemas.microsoft.com/office/drawing/2014/main" id="{072D4470-9989-8C48-B0D4-81B451619D97}"/>
              </a:ext>
            </a:extLst>
          </p:cNvPr>
          <p:cNvSpPr>
            <a:spLocks noGrp="1"/>
          </p:cNvSpPr>
          <p:nvPr>
            <p:ph idx="1"/>
          </p:nvPr>
        </p:nvSpPr>
        <p:spPr/>
        <p:txBody>
          <a:bodyPr/>
          <a:lstStyle/>
          <a:p>
            <a:r>
              <a:rPr lang="en-US"/>
              <a:t>Any part of our designed interaction can be feedback</a:t>
            </a:r>
          </a:p>
          <a:p>
            <a:r>
              <a:rPr lang="en-US"/>
              <a:t>Not just for “output areas”</a:t>
            </a:r>
          </a:p>
          <a:p>
            <a:r>
              <a:rPr lang="en-US"/>
              <a:t>May be complex (CPU lights) or subtle (click of a door lock)</a:t>
            </a:r>
          </a:p>
        </p:txBody>
      </p:sp>
    </p:spTree>
    <p:extLst>
      <p:ext uri="{BB962C8B-B14F-4D97-AF65-F5344CB8AC3E}">
        <p14:creationId xmlns:p14="http://schemas.microsoft.com/office/powerpoint/2010/main" val="4051646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a:t>
            </a:r>
          </a:p>
        </p:txBody>
      </p:sp>
      <p:sp>
        <p:nvSpPr>
          <p:cNvPr id="3" name="Content Placeholder 2"/>
          <p:cNvSpPr>
            <a:spLocks noGrp="1"/>
          </p:cNvSpPr>
          <p:nvPr>
            <p:ph idx="1"/>
          </p:nvPr>
        </p:nvSpPr>
        <p:spPr>
          <a:xfrm>
            <a:off x="457200" y="1600200"/>
            <a:ext cx="3991232" cy="4525963"/>
          </a:xfrm>
        </p:spPr>
        <p:txBody>
          <a:bodyPr>
            <a:noAutofit/>
          </a:bodyPr>
          <a:lstStyle/>
          <a:p>
            <a:r>
              <a:rPr lang="en-US" sz="2800"/>
              <a:t>We might frst think they’re bad, but they’re actually good</a:t>
            </a:r>
          </a:p>
          <a:p>
            <a:endParaRPr lang="en-US" sz="2800"/>
          </a:p>
          <a:p>
            <a:r>
              <a:rPr lang="en-US" sz="2800"/>
              <a:t>Guide behavior and limit undesired actions</a:t>
            </a:r>
          </a:p>
        </p:txBody>
      </p:sp>
      <p:pic>
        <p:nvPicPr>
          <p:cNvPr id="4" name="Picture 3"/>
          <p:cNvPicPr>
            <a:picLocks noChangeAspect="1"/>
          </p:cNvPicPr>
          <p:nvPr/>
        </p:nvPicPr>
        <p:blipFill rotWithShape="1">
          <a:blip r:embed="rId3"/>
          <a:srcRect l="20848"/>
          <a:stretch/>
        </p:blipFill>
        <p:spPr>
          <a:xfrm>
            <a:off x="5918885" y="1093572"/>
            <a:ext cx="2767915" cy="5245444"/>
          </a:xfrm>
          <a:prstGeom prst="rect">
            <a:avLst/>
          </a:prstGeom>
        </p:spPr>
      </p:pic>
    </p:spTree>
    <p:extLst>
      <p:ext uri="{BB962C8B-B14F-4D97-AF65-F5344CB8AC3E}">
        <p14:creationId xmlns:p14="http://schemas.microsoft.com/office/powerpoint/2010/main" val="1183894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a:t>
            </a:r>
          </a:p>
        </p:txBody>
      </p:sp>
      <p:sp>
        <p:nvSpPr>
          <p:cNvPr id="3" name="Content Placeholder 2"/>
          <p:cNvSpPr>
            <a:spLocks noGrp="1"/>
          </p:cNvSpPr>
          <p:nvPr>
            <p:ph idx="1"/>
          </p:nvPr>
        </p:nvSpPr>
        <p:spPr>
          <a:xfrm>
            <a:off x="457200" y="1600200"/>
            <a:ext cx="3991232" cy="4525963"/>
          </a:xfrm>
        </p:spPr>
        <p:txBody>
          <a:bodyPr>
            <a:noAutofit/>
          </a:bodyPr>
          <a:lstStyle/>
          <a:p>
            <a:r>
              <a:rPr lang="en-US" sz="2800"/>
              <a:t>Constraints limit </a:t>
            </a:r>
            <a:br>
              <a:rPr lang="en-US" sz="2800"/>
            </a:br>
            <a:r>
              <a:rPr lang="en-US" sz="2800" b="1"/>
              <a:t>user actions</a:t>
            </a:r>
          </a:p>
          <a:p>
            <a:endParaRPr lang="en-US" sz="2800" b="1"/>
          </a:p>
          <a:p>
            <a:r>
              <a:rPr lang="en-US" sz="2800"/>
              <a:t>Can’t move between R and D without going through neutral</a:t>
            </a:r>
          </a:p>
        </p:txBody>
      </p:sp>
      <p:pic>
        <p:nvPicPr>
          <p:cNvPr id="4" name="Picture 3"/>
          <p:cNvPicPr>
            <a:picLocks noChangeAspect="1"/>
          </p:cNvPicPr>
          <p:nvPr/>
        </p:nvPicPr>
        <p:blipFill rotWithShape="1">
          <a:blip r:embed="rId3"/>
          <a:srcRect l="20495"/>
          <a:stretch/>
        </p:blipFill>
        <p:spPr>
          <a:xfrm>
            <a:off x="5906529" y="1093572"/>
            <a:ext cx="2780271" cy="5245444"/>
          </a:xfrm>
          <a:prstGeom prst="rect">
            <a:avLst/>
          </a:prstGeom>
        </p:spPr>
      </p:pic>
      <p:sp>
        <p:nvSpPr>
          <p:cNvPr id="5" name="Rectangle 4"/>
          <p:cNvSpPr/>
          <p:nvPr/>
        </p:nvSpPr>
        <p:spPr>
          <a:xfrm>
            <a:off x="6363732" y="3291531"/>
            <a:ext cx="1371600" cy="849526"/>
          </a:xfrm>
          <a:prstGeom prst="rect">
            <a:avLst/>
          </a:prstGeom>
          <a:noFill/>
          <a:ln w="635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484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1330"/>
          </a:xfrm>
        </p:spPr>
        <p:txBody>
          <a:bodyPr>
            <a:normAutofit fontScale="90000"/>
          </a:bodyPr>
          <a:lstStyle/>
          <a:p>
            <a:r>
              <a:rPr lang="en-US"/>
              <a:t>Constraints for date pickers</a:t>
            </a:r>
          </a:p>
        </p:txBody>
      </p:sp>
      <p:sp>
        <p:nvSpPr>
          <p:cNvPr id="3" name="Content Placeholder 2"/>
          <p:cNvSpPr>
            <a:spLocks noGrp="1"/>
          </p:cNvSpPr>
          <p:nvPr>
            <p:ph idx="1"/>
          </p:nvPr>
        </p:nvSpPr>
        <p:spPr>
          <a:xfrm>
            <a:off x="457200" y="1110320"/>
            <a:ext cx="4794422" cy="5419645"/>
          </a:xfrm>
        </p:spPr>
        <p:txBody>
          <a:bodyPr>
            <a:normAutofit/>
          </a:bodyPr>
          <a:lstStyle/>
          <a:p>
            <a:pPr>
              <a:spcAft>
                <a:spcPts val="1600"/>
              </a:spcAft>
            </a:pPr>
            <a:r>
              <a:rPr lang="en-US" sz="2600"/>
              <a:t>What problems might occur with #1 but not #2? </a:t>
            </a:r>
          </a:p>
          <a:p>
            <a:r>
              <a:rPr lang="en-US" sz="2600"/>
              <a:t>Can add error checking to #1 but then:</a:t>
            </a:r>
          </a:p>
          <a:p>
            <a:pPr lvl="1"/>
            <a:r>
              <a:rPr lang="en-US" sz="2600"/>
              <a:t>Date handling logic becomes much more complicated</a:t>
            </a:r>
          </a:p>
          <a:p>
            <a:pPr lvl="1"/>
            <a:r>
              <a:rPr lang="en-US" sz="2600"/>
              <a:t>Users can encounter frustrating errors</a:t>
            </a:r>
          </a:p>
          <a:p>
            <a:pPr lvl="1"/>
            <a:r>
              <a:rPr lang="en-US" sz="2600"/>
              <a:t>User knows they might make an error</a:t>
            </a:r>
          </a:p>
        </p:txBody>
      </p:sp>
      <p:pic>
        <p:nvPicPr>
          <p:cNvPr id="4" name="Picture 3"/>
          <p:cNvPicPr>
            <a:picLocks noChangeAspect="1"/>
          </p:cNvPicPr>
          <p:nvPr/>
        </p:nvPicPr>
        <p:blipFill rotWithShape="1">
          <a:blip r:embed="rId3"/>
          <a:srcRect l="24605" t="24911" r="24447" b="23001"/>
          <a:stretch/>
        </p:blipFill>
        <p:spPr>
          <a:xfrm>
            <a:off x="5807676" y="1110320"/>
            <a:ext cx="3126259" cy="1786552"/>
          </a:xfrm>
          <a:prstGeom prst="rect">
            <a:avLst/>
          </a:prstGeom>
        </p:spPr>
      </p:pic>
      <p:pic>
        <p:nvPicPr>
          <p:cNvPr id="5" name="Picture 4"/>
          <p:cNvPicPr>
            <a:picLocks noChangeAspect="1"/>
          </p:cNvPicPr>
          <p:nvPr/>
        </p:nvPicPr>
        <p:blipFill rotWithShape="1">
          <a:blip r:embed="rId4"/>
          <a:srcRect l="7871" t="16805" r="6386" b="5244"/>
          <a:stretch/>
        </p:blipFill>
        <p:spPr>
          <a:xfrm>
            <a:off x="5807676" y="3021224"/>
            <a:ext cx="3126259" cy="3508741"/>
          </a:xfrm>
          <a:prstGeom prst="rect">
            <a:avLst/>
          </a:prstGeom>
        </p:spPr>
      </p:pic>
    </p:spTree>
    <p:extLst>
      <p:ext uri="{BB962C8B-B14F-4D97-AF65-F5344CB8AC3E}">
        <p14:creationId xmlns:p14="http://schemas.microsoft.com/office/powerpoint/2010/main" val="1677954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D9AB-B3FD-924E-8D7C-29D88BFE43EF}"/>
              </a:ext>
            </a:extLst>
          </p:cNvPr>
          <p:cNvSpPr>
            <a:spLocks noGrp="1"/>
          </p:cNvSpPr>
          <p:nvPr>
            <p:ph type="title"/>
          </p:nvPr>
        </p:nvSpPr>
        <p:spPr/>
        <p:txBody>
          <a:bodyPr/>
          <a:lstStyle/>
          <a:p>
            <a:r>
              <a:rPr lang="en-US"/>
              <a:t>Using constraints wisely</a:t>
            </a:r>
          </a:p>
        </p:txBody>
      </p:sp>
      <p:sp>
        <p:nvSpPr>
          <p:cNvPr id="3" name="Content Placeholder 2">
            <a:extLst>
              <a:ext uri="{FF2B5EF4-FFF2-40B4-BE49-F238E27FC236}">
                <a16:creationId xmlns:a16="http://schemas.microsoft.com/office/drawing/2014/main" id="{828648B6-E776-D341-B90A-A36C656835ED}"/>
              </a:ext>
            </a:extLst>
          </p:cNvPr>
          <p:cNvSpPr>
            <a:spLocks noGrp="1"/>
          </p:cNvSpPr>
          <p:nvPr>
            <p:ph idx="1"/>
          </p:nvPr>
        </p:nvSpPr>
        <p:spPr>
          <a:xfrm>
            <a:off x="457200" y="1600200"/>
            <a:ext cx="8229600" cy="4863662"/>
          </a:xfrm>
        </p:spPr>
        <p:txBody>
          <a:bodyPr>
            <a:normAutofit lnSpcReduction="10000"/>
          </a:bodyPr>
          <a:lstStyle/>
          <a:p>
            <a:r>
              <a:rPr lang="en-US"/>
              <a:t>Doing more work so our</a:t>
            </a:r>
            <a:br>
              <a:rPr lang="en-US"/>
            </a:br>
            <a:r>
              <a:rPr lang="en-US"/>
              <a:t>users can do less</a:t>
            </a:r>
          </a:p>
          <a:p>
            <a:r>
              <a:rPr lang="en-US"/>
              <a:t>Apply understanding of </a:t>
            </a:r>
            <a:br>
              <a:rPr lang="en-US"/>
            </a:br>
            <a:r>
              <a:rPr lang="en-US"/>
              <a:t>the domain </a:t>
            </a:r>
          </a:p>
          <a:p>
            <a:r>
              <a:rPr lang="en-US"/>
              <a:t>Prevent problematic</a:t>
            </a:r>
            <a:br>
              <a:rPr lang="en-US"/>
            </a:br>
            <a:r>
              <a:rPr lang="en-US"/>
              <a:t>input (when you can)</a:t>
            </a:r>
            <a:br>
              <a:rPr lang="en-US"/>
            </a:br>
            <a:r>
              <a:rPr lang="en-US"/>
              <a:t>by making appropriate</a:t>
            </a:r>
            <a:br>
              <a:rPr lang="en-US"/>
            </a:br>
            <a:r>
              <a:rPr lang="en-US"/>
              <a:t>assumptions</a:t>
            </a:r>
          </a:p>
          <a:p>
            <a:r>
              <a:rPr lang="en-US"/>
              <a:t>Control order of operations, input types</a:t>
            </a:r>
            <a:br>
              <a:rPr lang="en-US"/>
            </a:br>
            <a:r>
              <a:rPr lang="en-US"/>
              <a:t>(e.g. request address before shipping options)</a:t>
            </a:r>
          </a:p>
        </p:txBody>
      </p:sp>
      <p:pic>
        <p:nvPicPr>
          <p:cNvPr id="4" name="Picture 3">
            <a:extLst>
              <a:ext uri="{FF2B5EF4-FFF2-40B4-BE49-F238E27FC236}">
                <a16:creationId xmlns:a16="http://schemas.microsoft.com/office/drawing/2014/main" id="{6520D4FD-976D-B24F-9A4E-68F468E9FCF0}"/>
              </a:ext>
            </a:extLst>
          </p:cNvPr>
          <p:cNvPicPr>
            <a:picLocks noChangeAspect="1"/>
          </p:cNvPicPr>
          <p:nvPr/>
        </p:nvPicPr>
        <p:blipFill>
          <a:blip r:embed="rId2"/>
          <a:stretch>
            <a:fillRect/>
          </a:stretch>
        </p:blipFill>
        <p:spPr>
          <a:xfrm>
            <a:off x="5617028" y="1298249"/>
            <a:ext cx="3526972" cy="2962274"/>
          </a:xfrm>
          <a:prstGeom prst="rect">
            <a:avLst/>
          </a:prstGeom>
        </p:spPr>
      </p:pic>
    </p:spTree>
    <p:extLst>
      <p:ext uri="{BB962C8B-B14F-4D97-AF65-F5344CB8AC3E}">
        <p14:creationId xmlns:p14="http://schemas.microsoft.com/office/powerpoint/2010/main" val="1020555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a:t>
            </a:r>
          </a:p>
        </p:txBody>
      </p:sp>
      <p:sp>
        <p:nvSpPr>
          <p:cNvPr id="3" name="Content Placeholder 2"/>
          <p:cNvSpPr>
            <a:spLocks noGrp="1"/>
          </p:cNvSpPr>
          <p:nvPr>
            <p:ph idx="1"/>
          </p:nvPr>
        </p:nvSpPr>
        <p:spPr>
          <a:xfrm>
            <a:off x="457200" y="1600200"/>
            <a:ext cx="4720281" cy="4887097"/>
          </a:xfrm>
        </p:spPr>
        <p:txBody>
          <a:bodyPr>
            <a:normAutofit/>
          </a:bodyPr>
          <a:lstStyle/>
          <a:p>
            <a:pPr>
              <a:spcAft>
                <a:spcPts val="1600"/>
              </a:spcAft>
            </a:pPr>
            <a:r>
              <a:rPr lang="en-US" dirty="0"/>
              <a:t>Relation between controls and the things that they control</a:t>
            </a:r>
          </a:p>
          <a:p>
            <a:pPr>
              <a:spcAft>
                <a:spcPts val="1600"/>
              </a:spcAft>
            </a:pPr>
            <a:r>
              <a:rPr lang="en-US" dirty="0"/>
              <a:t>Good mappings logically map the input to the possible effects in a way that is logical</a:t>
            </a:r>
          </a:p>
          <a:p>
            <a:pPr>
              <a:spcAft>
                <a:spcPts val="1600"/>
              </a:spcAft>
            </a:pPr>
            <a:r>
              <a:rPr lang="en-US" dirty="0"/>
              <a:t>Bad mappings are arbitrary or require instruction</a:t>
            </a:r>
          </a:p>
        </p:txBody>
      </p:sp>
      <p:pic>
        <p:nvPicPr>
          <p:cNvPr id="4" name="Picture 3"/>
          <p:cNvPicPr>
            <a:picLocks noChangeAspect="1"/>
          </p:cNvPicPr>
          <p:nvPr/>
        </p:nvPicPr>
        <p:blipFill>
          <a:blip r:embed="rId3"/>
          <a:stretch>
            <a:fillRect/>
          </a:stretch>
        </p:blipFill>
        <p:spPr>
          <a:xfrm>
            <a:off x="5609969" y="1600200"/>
            <a:ext cx="3351603" cy="3218935"/>
          </a:xfrm>
          <a:prstGeom prst="rect">
            <a:avLst/>
          </a:prstGeom>
        </p:spPr>
      </p:pic>
      <p:sp>
        <p:nvSpPr>
          <p:cNvPr id="5" name="TextBox 4"/>
          <p:cNvSpPr txBox="1"/>
          <p:nvPr/>
        </p:nvSpPr>
        <p:spPr>
          <a:xfrm>
            <a:off x="5696232" y="5110500"/>
            <a:ext cx="3179075" cy="1015663"/>
          </a:xfrm>
          <a:prstGeom prst="rect">
            <a:avLst/>
          </a:prstGeom>
          <a:noFill/>
        </p:spPr>
        <p:txBody>
          <a:bodyPr wrap="none" rtlCol="0">
            <a:spAutoFit/>
          </a:bodyPr>
          <a:lstStyle/>
          <a:p>
            <a:pPr marL="285750" indent="-285750">
              <a:buFont typeface="Arial" charset="0"/>
              <a:buChar char="•"/>
            </a:pPr>
            <a:r>
              <a:rPr lang="en-US" sz="2000">
                <a:latin typeface="Helvetica" charset="0"/>
                <a:ea typeface="Helvetica" charset="0"/>
                <a:cs typeface="Helvetica" charset="0"/>
              </a:rPr>
              <a:t>Users sometimes tacitly</a:t>
            </a:r>
            <a:br>
              <a:rPr lang="en-US" sz="2000">
                <a:latin typeface="Helvetica" charset="0"/>
                <a:ea typeface="Helvetica" charset="0"/>
                <a:cs typeface="Helvetica" charset="0"/>
              </a:rPr>
            </a:br>
            <a:r>
              <a:rPr lang="en-US" sz="2000">
                <a:latin typeface="Helvetica" charset="0"/>
                <a:ea typeface="Helvetica" charset="0"/>
                <a:cs typeface="Helvetica" charset="0"/>
              </a:rPr>
              <a:t>know mappings without</a:t>
            </a:r>
            <a:br>
              <a:rPr lang="en-US" sz="2000">
                <a:latin typeface="Helvetica" charset="0"/>
                <a:ea typeface="Helvetica" charset="0"/>
                <a:cs typeface="Helvetica" charset="0"/>
              </a:rPr>
            </a:br>
            <a:r>
              <a:rPr lang="en-US" sz="2000">
                <a:latin typeface="Helvetica" charset="0"/>
                <a:ea typeface="Helvetica" charset="0"/>
                <a:cs typeface="Helvetica" charset="0"/>
              </a:rPr>
              <a:t>realizing it!</a:t>
            </a:r>
          </a:p>
        </p:txBody>
      </p:sp>
    </p:spTree>
    <p:extLst>
      <p:ext uri="{BB962C8B-B14F-4D97-AF65-F5344CB8AC3E}">
        <p14:creationId xmlns:p14="http://schemas.microsoft.com/office/powerpoint/2010/main" val="1974287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84675"/>
          </a:xfrm>
        </p:spPr>
        <p:txBody>
          <a:bodyPr/>
          <a:lstStyle/>
          <a:p>
            <a:r>
              <a:rPr lang="en-US" dirty="0"/>
              <a:t>Mapping for gestures</a:t>
            </a:r>
          </a:p>
        </p:txBody>
      </p:sp>
      <p:sp>
        <p:nvSpPr>
          <p:cNvPr id="3" name="TextBox 2"/>
          <p:cNvSpPr txBox="1"/>
          <p:nvPr/>
        </p:nvSpPr>
        <p:spPr>
          <a:xfrm>
            <a:off x="5720670" y="6261134"/>
            <a:ext cx="1759466" cy="369332"/>
          </a:xfrm>
          <a:prstGeom prst="rect">
            <a:avLst/>
          </a:prstGeom>
          <a:noFill/>
        </p:spPr>
        <p:txBody>
          <a:bodyPr wrap="none" rtlCol="0">
            <a:spAutoFit/>
          </a:bodyPr>
          <a:lstStyle/>
          <a:p>
            <a:r>
              <a:rPr lang="en-US" dirty="0">
                <a:solidFill>
                  <a:srgbClr val="000000"/>
                </a:solidFill>
              </a:rPr>
              <a:t>Natural mapping </a:t>
            </a:r>
          </a:p>
        </p:txBody>
      </p:sp>
      <p:pic>
        <p:nvPicPr>
          <p:cNvPr id="7" name="Picture 6"/>
          <p:cNvPicPr>
            <a:picLocks noChangeAspect="1"/>
          </p:cNvPicPr>
          <p:nvPr/>
        </p:nvPicPr>
        <p:blipFill rotWithShape="1">
          <a:blip r:embed="rId3"/>
          <a:srcRect l="6271" t="4702" r="5513" b="10319"/>
          <a:stretch/>
        </p:blipFill>
        <p:spPr>
          <a:xfrm>
            <a:off x="259161" y="1455004"/>
            <a:ext cx="5019920" cy="3969908"/>
          </a:xfrm>
          <a:prstGeom prst="rect">
            <a:avLst/>
          </a:prstGeom>
        </p:spPr>
      </p:pic>
      <p:pic>
        <p:nvPicPr>
          <p:cNvPr id="8" name="Picture 7"/>
          <p:cNvPicPr>
            <a:picLocks noChangeAspect="1"/>
          </p:cNvPicPr>
          <p:nvPr/>
        </p:nvPicPr>
        <p:blipFill>
          <a:blip r:embed="rId4"/>
          <a:stretch>
            <a:fillRect/>
          </a:stretch>
        </p:blipFill>
        <p:spPr>
          <a:xfrm>
            <a:off x="5477120" y="1537818"/>
            <a:ext cx="3432432" cy="2353668"/>
          </a:xfrm>
          <a:prstGeom prst="rect">
            <a:avLst/>
          </a:prstGeom>
        </p:spPr>
      </p:pic>
      <p:cxnSp>
        <p:nvCxnSpPr>
          <p:cNvPr id="9" name="Straight Arrow Connector 8"/>
          <p:cNvCxnSpPr/>
          <p:nvPr/>
        </p:nvCxnSpPr>
        <p:spPr>
          <a:xfrm flipV="1">
            <a:off x="6308186" y="2554190"/>
            <a:ext cx="1770299" cy="40129"/>
          </a:xfrm>
          <a:prstGeom prst="straightConnector1">
            <a:avLst/>
          </a:prstGeom>
          <a:ln w="127000">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624893" y="4041793"/>
            <a:ext cx="3136884" cy="584775"/>
          </a:xfrm>
          <a:prstGeom prst="rect">
            <a:avLst/>
          </a:prstGeom>
          <a:noFill/>
        </p:spPr>
        <p:txBody>
          <a:bodyPr wrap="none" rtlCol="0">
            <a:spAutoFit/>
          </a:bodyPr>
          <a:lstStyle/>
          <a:p>
            <a:r>
              <a:rPr lang="en-US" sz="1600">
                <a:latin typeface="Helvetica Neue" charset="0"/>
                <a:ea typeface="Helvetica Neue" charset="0"/>
                <a:cs typeface="Helvetica Neue" charset="0"/>
              </a:rPr>
              <a:t>What happens when I gesture in</a:t>
            </a:r>
            <a:br>
              <a:rPr lang="en-US" sz="1600">
                <a:latin typeface="Helvetica Neue" charset="0"/>
                <a:ea typeface="Helvetica Neue" charset="0"/>
                <a:cs typeface="Helvetica Neue" charset="0"/>
              </a:rPr>
            </a:br>
            <a:r>
              <a:rPr lang="en-US" sz="1600">
                <a:latin typeface="Helvetica Neue" charset="0"/>
                <a:ea typeface="Helvetica Neue" charset="0"/>
                <a:cs typeface="Helvetica Neue" charset="0"/>
              </a:rPr>
              <a:t>this direction?</a:t>
            </a:r>
          </a:p>
        </p:txBody>
      </p:sp>
    </p:spTree>
    <p:extLst>
      <p:ext uri="{BB962C8B-B14F-4D97-AF65-F5344CB8AC3E}">
        <p14:creationId xmlns:p14="http://schemas.microsoft.com/office/powerpoint/2010/main" val="10851239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765583" y="1417993"/>
            <a:ext cx="4165949" cy="3930142"/>
          </a:xfrm>
          <a:prstGeom prst="rect">
            <a:avLst/>
          </a:prstGeom>
        </p:spPr>
      </p:pic>
      <p:sp>
        <p:nvSpPr>
          <p:cNvPr id="2" name="Title 1"/>
          <p:cNvSpPr>
            <a:spLocks noGrp="1"/>
          </p:cNvSpPr>
          <p:nvPr>
            <p:ph type="title"/>
          </p:nvPr>
        </p:nvSpPr>
        <p:spPr>
          <a:xfrm>
            <a:off x="457200" y="274638"/>
            <a:ext cx="8229600" cy="784675"/>
          </a:xfrm>
        </p:spPr>
        <p:txBody>
          <a:bodyPr/>
          <a:lstStyle/>
          <a:p>
            <a:r>
              <a:rPr lang="en-US" dirty="0"/>
              <a:t>Mapping for gestures</a:t>
            </a:r>
          </a:p>
        </p:txBody>
      </p:sp>
      <p:pic>
        <p:nvPicPr>
          <p:cNvPr id="7" name="Picture 6"/>
          <p:cNvPicPr>
            <a:picLocks noChangeAspect="1"/>
          </p:cNvPicPr>
          <p:nvPr/>
        </p:nvPicPr>
        <p:blipFill rotWithShape="1">
          <a:blip r:embed="rId4"/>
          <a:srcRect l="6271" t="4702" r="5513" b="10319"/>
          <a:stretch/>
        </p:blipFill>
        <p:spPr>
          <a:xfrm>
            <a:off x="259161" y="1455003"/>
            <a:ext cx="4082044" cy="3228207"/>
          </a:xfrm>
          <a:prstGeom prst="rect">
            <a:avLst/>
          </a:prstGeom>
        </p:spPr>
      </p:pic>
      <p:cxnSp>
        <p:nvCxnSpPr>
          <p:cNvPr id="9" name="Straight Arrow Connector 8"/>
          <p:cNvCxnSpPr/>
          <p:nvPr/>
        </p:nvCxnSpPr>
        <p:spPr>
          <a:xfrm flipV="1">
            <a:off x="6189379" y="3225655"/>
            <a:ext cx="1488928" cy="33752"/>
          </a:xfrm>
          <a:prstGeom prst="straightConnector1">
            <a:avLst/>
          </a:prstGeom>
          <a:ln w="127000">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365401" y="5512247"/>
            <a:ext cx="3136884" cy="584775"/>
          </a:xfrm>
          <a:prstGeom prst="rect">
            <a:avLst/>
          </a:prstGeom>
          <a:noFill/>
        </p:spPr>
        <p:txBody>
          <a:bodyPr wrap="none" rtlCol="0">
            <a:spAutoFit/>
          </a:bodyPr>
          <a:lstStyle/>
          <a:p>
            <a:r>
              <a:rPr lang="en-US" sz="1600">
                <a:latin typeface="Helvetica Neue" charset="0"/>
                <a:ea typeface="Helvetica Neue" charset="0"/>
                <a:cs typeface="Helvetica Neue" charset="0"/>
              </a:rPr>
              <a:t>What happens when I gesture in</a:t>
            </a:r>
            <a:br>
              <a:rPr lang="en-US" sz="1600">
                <a:latin typeface="Helvetica Neue" charset="0"/>
                <a:ea typeface="Helvetica Neue" charset="0"/>
                <a:cs typeface="Helvetica Neue" charset="0"/>
              </a:rPr>
            </a:br>
            <a:r>
              <a:rPr lang="en-US" sz="1600">
                <a:latin typeface="Helvetica Neue" charset="0"/>
                <a:ea typeface="Helvetica Neue" charset="0"/>
                <a:cs typeface="Helvetica Neue" charset="0"/>
              </a:rPr>
              <a:t>this direction?</a:t>
            </a:r>
          </a:p>
        </p:txBody>
      </p:sp>
    </p:spTree>
    <p:extLst>
      <p:ext uri="{BB962C8B-B14F-4D97-AF65-F5344CB8AC3E}">
        <p14:creationId xmlns:p14="http://schemas.microsoft.com/office/powerpoint/2010/main" val="702913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3E5314-AFDE-6D4D-9D23-0D57036D1C0E}"/>
              </a:ext>
            </a:extLst>
          </p:cNvPr>
          <p:cNvSpPr>
            <a:spLocks noGrp="1"/>
          </p:cNvSpPr>
          <p:nvPr>
            <p:ph type="ctrTitle"/>
          </p:nvPr>
        </p:nvSpPr>
        <p:spPr/>
        <p:txBody>
          <a:bodyPr/>
          <a:lstStyle/>
          <a:p>
            <a:r>
              <a:rPr lang="en-US" dirty="0"/>
              <a:t>Norman’s model of interaction</a:t>
            </a:r>
          </a:p>
        </p:txBody>
      </p:sp>
    </p:spTree>
    <p:extLst>
      <p:ext uri="{BB962C8B-B14F-4D97-AF65-F5344CB8AC3E}">
        <p14:creationId xmlns:p14="http://schemas.microsoft.com/office/powerpoint/2010/main" val="1342663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Activity for today</a:t>
            </a:r>
            <a:endParaRPr lang="en-US" sz="3100" b="0" dirty="0"/>
          </a:p>
        </p:txBody>
      </p:sp>
      <p:sp>
        <p:nvSpPr>
          <p:cNvPr id="3" name="Content Placeholder 2"/>
          <p:cNvSpPr>
            <a:spLocks noGrp="1"/>
          </p:cNvSpPr>
          <p:nvPr>
            <p:ph idx="1"/>
          </p:nvPr>
        </p:nvSpPr>
        <p:spPr>
          <a:xfrm>
            <a:off x="457200" y="1779373"/>
            <a:ext cx="8229600" cy="4346790"/>
          </a:xfrm>
        </p:spPr>
        <p:txBody>
          <a:bodyPr>
            <a:normAutofit/>
          </a:bodyPr>
          <a:lstStyle/>
          <a:p>
            <a:r>
              <a:rPr lang="en-US" sz="2600" dirty="0"/>
              <a:t>Pair up with 1 or 2 people</a:t>
            </a:r>
            <a:br>
              <a:rPr lang="en-US" sz="2600" dirty="0"/>
            </a:br>
            <a:endParaRPr lang="en-US" sz="2600" dirty="0"/>
          </a:p>
          <a:p>
            <a:r>
              <a:rPr lang="en-US" sz="2600" dirty="0"/>
              <a:t>Find examples of the following in the building:</a:t>
            </a:r>
            <a:br>
              <a:rPr lang="en-US" dirty="0"/>
            </a:br>
            <a:r>
              <a:rPr lang="en-US" sz="2600" b="1" dirty="0"/>
              <a:t>Affordances, signifiers, system status/feedback, constraints, mapping</a:t>
            </a:r>
            <a:br>
              <a:rPr lang="en-US" sz="2600" b="1" dirty="0"/>
            </a:br>
            <a:endParaRPr lang="en-US" sz="2600" b="1" dirty="0"/>
          </a:p>
          <a:p>
            <a:r>
              <a:rPr lang="en-US" sz="2600" dirty="0"/>
              <a:t>Make a list of the item and an explanation of why it is that item</a:t>
            </a:r>
          </a:p>
        </p:txBody>
      </p:sp>
    </p:spTree>
    <p:extLst>
      <p:ext uri="{BB962C8B-B14F-4D97-AF65-F5344CB8AC3E}">
        <p14:creationId xmlns:p14="http://schemas.microsoft.com/office/powerpoint/2010/main" val="1383533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49730"/>
          </a:xfrm>
        </p:spPr>
        <p:txBody>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Usability, continued</a:t>
            </a:r>
          </a:p>
        </p:txBody>
      </p:sp>
    </p:spTree>
    <p:extLst>
      <p:ext uri="{BB962C8B-B14F-4D97-AF65-F5344CB8AC3E}">
        <p14:creationId xmlns:p14="http://schemas.microsoft.com/office/powerpoint/2010/main" val="314529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B646AB-45DB-FD49-A9F6-9A22C73E4DB6}"/>
              </a:ext>
            </a:extLst>
          </p:cNvPr>
          <p:cNvSpPr>
            <a:spLocks noGrp="1"/>
          </p:cNvSpPr>
          <p:nvPr>
            <p:ph type="title"/>
          </p:nvPr>
        </p:nvSpPr>
        <p:spPr/>
        <p:txBody>
          <a:bodyPr>
            <a:normAutofit fontScale="90000"/>
          </a:bodyPr>
          <a:lstStyle/>
          <a:p>
            <a:r>
              <a:rPr lang="en-US" dirty="0"/>
              <a:t>Other perspectives on usability</a:t>
            </a:r>
          </a:p>
        </p:txBody>
      </p:sp>
      <p:sp>
        <p:nvSpPr>
          <p:cNvPr id="4" name="Content Placeholder 3">
            <a:extLst>
              <a:ext uri="{FF2B5EF4-FFF2-40B4-BE49-F238E27FC236}">
                <a16:creationId xmlns:a16="http://schemas.microsoft.com/office/drawing/2014/main" id="{633E176D-2F94-7F40-B0B0-A534ED3A2EAB}"/>
              </a:ext>
            </a:extLst>
          </p:cNvPr>
          <p:cNvSpPr>
            <a:spLocks noGrp="1"/>
          </p:cNvSpPr>
          <p:nvPr>
            <p:ph idx="1"/>
          </p:nvPr>
        </p:nvSpPr>
        <p:spPr/>
        <p:txBody>
          <a:bodyPr/>
          <a:lstStyle/>
          <a:p>
            <a:r>
              <a:rPr lang="en-US" dirty="0"/>
              <a:t>Interaction as grammar</a:t>
            </a:r>
          </a:p>
          <a:p>
            <a:r>
              <a:rPr lang="en-US" dirty="0"/>
              <a:t>Tools that are </a:t>
            </a:r>
            <a:r>
              <a:rPr lang="en-US" i="1" dirty="0"/>
              <a:t>ready-to-hand</a:t>
            </a:r>
          </a:p>
          <a:p>
            <a:r>
              <a:rPr lang="en-US" dirty="0"/>
              <a:t>Emotion in design</a:t>
            </a:r>
          </a:p>
          <a:p>
            <a:endParaRPr lang="en-US" dirty="0"/>
          </a:p>
          <a:p>
            <a:r>
              <a:rPr lang="en-US" dirty="0"/>
              <a:t>Usability heuristics</a:t>
            </a:r>
          </a:p>
          <a:p>
            <a:endParaRPr lang="en-US" dirty="0"/>
          </a:p>
        </p:txBody>
      </p:sp>
    </p:spTree>
    <p:extLst>
      <p:ext uri="{BB962C8B-B14F-4D97-AF65-F5344CB8AC3E}">
        <p14:creationId xmlns:p14="http://schemas.microsoft.com/office/powerpoint/2010/main" val="331157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B60B9-5689-CA48-B42D-DD609E1AAEBA}"/>
              </a:ext>
            </a:extLst>
          </p:cNvPr>
          <p:cNvSpPr>
            <a:spLocks noGrp="1"/>
          </p:cNvSpPr>
          <p:nvPr>
            <p:ph type="title"/>
          </p:nvPr>
        </p:nvSpPr>
        <p:spPr/>
        <p:txBody>
          <a:bodyPr>
            <a:normAutofit/>
          </a:bodyPr>
          <a:lstStyle/>
          <a:p>
            <a:r>
              <a:rPr lang="en-US" dirty="0"/>
              <a:t>Interaction as grammar</a:t>
            </a:r>
          </a:p>
        </p:txBody>
      </p:sp>
      <p:sp>
        <p:nvSpPr>
          <p:cNvPr id="3" name="Content Placeholder 2">
            <a:extLst>
              <a:ext uri="{FF2B5EF4-FFF2-40B4-BE49-F238E27FC236}">
                <a16:creationId xmlns:a16="http://schemas.microsoft.com/office/drawing/2014/main" id="{D8B08136-1E42-9141-8380-79BE954C265A}"/>
              </a:ext>
            </a:extLst>
          </p:cNvPr>
          <p:cNvSpPr>
            <a:spLocks noGrp="1"/>
          </p:cNvSpPr>
          <p:nvPr>
            <p:ph idx="1"/>
          </p:nvPr>
        </p:nvSpPr>
        <p:spPr/>
        <p:txBody>
          <a:bodyPr/>
          <a:lstStyle/>
          <a:p>
            <a:r>
              <a:rPr lang="en-US" dirty="0"/>
              <a:t>Often in GUIs we have to both choose an object and an action to perform</a:t>
            </a:r>
            <a:br>
              <a:rPr lang="en-US" dirty="0"/>
            </a:br>
            <a:endParaRPr lang="en-US" dirty="0"/>
          </a:p>
          <a:p>
            <a:r>
              <a:rPr lang="en-US" dirty="0"/>
              <a:t>Which should come first? Why?</a:t>
            </a:r>
            <a:br>
              <a:rPr lang="en-US" dirty="0"/>
            </a:br>
            <a:endParaRPr lang="en-US" dirty="0"/>
          </a:p>
          <a:p>
            <a:r>
              <a:rPr lang="en-US" dirty="0"/>
              <a:t>What does Norman tell us about this?</a:t>
            </a:r>
          </a:p>
        </p:txBody>
      </p:sp>
    </p:spTree>
    <p:extLst>
      <p:ext uri="{BB962C8B-B14F-4D97-AF65-F5344CB8AC3E}">
        <p14:creationId xmlns:p14="http://schemas.microsoft.com/office/powerpoint/2010/main" val="38945935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8FFE9-DC29-E64A-8F7F-BC343E3436A7}"/>
              </a:ext>
            </a:extLst>
          </p:cNvPr>
          <p:cNvSpPr>
            <a:spLocks noGrp="1"/>
          </p:cNvSpPr>
          <p:nvPr>
            <p:ph type="title"/>
          </p:nvPr>
        </p:nvSpPr>
        <p:spPr>
          <a:xfrm>
            <a:off x="225972" y="243107"/>
            <a:ext cx="8229600" cy="1143000"/>
          </a:xfrm>
        </p:spPr>
        <p:txBody>
          <a:bodyPr>
            <a:normAutofit/>
          </a:bodyPr>
          <a:lstStyle/>
          <a:p>
            <a:r>
              <a:rPr lang="en-US" sz="3600"/>
              <a:t>Benefits of Noun-Verb</a:t>
            </a:r>
          </a:p>
        </p:txBody>
      </p:sp>
      <p:sp>
        <p:nvSpPr>
          <p:cNvPr id="3" name="Content Placeholder 2">
            <a:extLst>
              <a:ext uri="{FF2B5EF4-FFF2-40B4-BE49-F238E27FC236}">
                <a16:creationId xmlns:a16="http://schemas.microsoft.com/office/drawing/2014/main" id="{F9DDBB72-EC86-A44B-9170-AAE990DF949D}"/>
              </a:ext>
            </a:extLst>
          </p:cNvPr>
          <p:cNvSpPr>
            <a:spLocks noGrp="1"/>
          </p:cNvSpPr>
          <p:nvPr>
            <p:ph idx="1"/>
          </p:nvPr>
        </p:nvSpPr>
        <p:spPr>
          <a:xfrm>
            <a:off x="225972" y="1537138"/>
            <a:ext cx="5134303" cy="4525963"/>
          </a:xfrm>
        </p:spPr>
        <p:txBody>
          <a:bodyPr>
            <a:normAutofit/>
          </a:bodyPr>
          <a:lstStyle/>
          <a:p>
            <a:r>
              <a:rPr lang="en-US" sz="2400"/>
              <a:t>For most operations, we know what we want to act on first</a:t>
            </a:r>
          </a:p>
          <a:p>
            <a:r>
              <a:rPr lang="en-US" sz="2400"/>
              <a:t>Don’t know available operations or their names (gulf of execution)</a:t>
            </a:r>
          </a:p>
          <a:p>
            <a:r>
              <a:rPr lang="en-US" sz="2400"/>
              <a:t>Can only show valid actions (constraint)</a:t>
            </a:r>
          </a:p>
          <a:p>
            <a:r>
              <a:rPr lang="en-US" sz="2400"/>
              <a:t>Can provide hints about the effects of those actions (feed</a:t>
            </a:r>
            <a:r>
              <a:rPr lang="en-US" sz="2400" b="1"/>
              <a:t>forward</a:t>
            </a:r>
            <a:r>
              <a:rPr lang="en-US" sz="2400"/>
              <a:t>)</a:t>
            </a:r>
          </a:p>
          <a:p>
            <a:endParaRPr lang="en-US" sz="2400"/>
          </a:p>
        </p:txBody>
      </p:sp>
      <p:pic>
        <p:nvPicPr>
          <p:cNvPr id="4" name="Picture 3">
            <a:extLst>
              <a:ext uri="{FF2B5EF4-FFF2-40B4-BE49-F238E27FC236}">
                <a16:creationId xmlns:a16="http://schemas.microsoft.com/office/drawing/2014/main" id="{76CE6311-3F11-6848-82BE-EEC6A9E13C1E}"/>
              </a:ext>
            </a:extLst>
          </p:cNvPr>
          <p:cNvPicPr>
            <a:picLocks noChangeAspect="1"/>
          </p:cNvPicPr>
          <p:nvPr/>
        </p:nvPicPr>
        <p:blipFill rotWithShape="1">
          <a:blip r:embed="rId2"/>
          <a:srcRect l="16614" r="3856"/>
          <a:stretch/>
        </p:blipFill>
        <p:spPr>
          <a:xfrm>
            <a:off x="5675587" y="0"/>
            <a:ext cx="3468413" cy="6858000"/>
          </a:xfrm>
          <a:prstGeom prst="rect">
            <a:avLst/>
          </a:prstGeom>
        </p:spPr>
      </p:pic>
    </p:spTree>
    <p:extLst>
      <p:ext uri="{BB962C8B-B14F-4D97-AF65-F5344CB8AC3E}">
        <p14:creationId xmlns:p14="http://schemas.microsoft.com/office/powerpoint/2010/main" val="454738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CCB8-1073-ED46-A924-34B7392E056F}"/>
              </a:ext>
            </a:extLst>
          </p:cNvPr>
          <p:cNvSpPr>
            <a:spLocks noGrp="1"/>
          </p:cNvSpPr>
          <p:nvPr>
            <p:ph type="title"/>
          </p:nvPr>
        </p:nvSpPr>
        <p:spPr/>
        <p:txBody>
          <a:bodyPr>
            <a:normAutofit/>
          </a:bodyPr>
          <a:lstStyle/>
          <a:p>
            <a:r>
              <a:rPr lang="en-US" sz="3800" dirty="0"/>
              <a:t>Examples of verb-noun interaction</a:t>
            </a:r>
          </a:p>
        </p:txBody>
      </p:sp>
      <p:sp>
        <p:nvSpPr>
          <p:cNvPr id="3" name="Content Placeholder 2">
            <a:extLst>
              <a:ext uri="{FF2B5EF4-FFF2-40B4-BE49-F238E27FC236}">
                <a16:creationId xmlns:a16="http://schemas.microsoft.com/office/drawing/2014/main" id="{330EE4AD-5F47-7341-BC66-A7D1CCF6C190}"/>
              </a:ext>
            </a:extLst>
          </p:cNvPr>
          <p:cNvSpPr>
            <a:spLocks noGrp="1"/>
          </p:cNvSpPr>
          <p:nvPr>
            <p:ph idx="1"/>
          </p:nvPr>
        </p:nvSpPr>
        <p:spPr/>
        <p:txBody>
          <a:bodyPr/>
          <a:lstStyle/>
          <a:p>
            <a:r>
              <a:rPr lang="en-US"/>
              <a:t>Examples?</a:t>
            </a:r>
          </a:p>
          <a:p>
            <a:r>
              <a:rPr lang="en-US"/>
              <a:t>Some examples</a:t>
            </a:r>
          </a:p>
          <a:p>
            <a:pPr lvl="1"/>
            <a:r>
              <a:rPr lang="en-US"/>
              <a:t>Voice interfaces</a:t>
            </a:r>
          </a:p>
          <a:p>
            <a:pPr lvl="1"/>
            <a:r>
              <a:rPr lang="en-US"/>
              <a:t>Drawing apps (sort of)</a:t>
            </a:r>
          </a:p>
        </p:txBody>
      </p:sp>
    </p:spTree>
    <p:extLst>
      <p:ext uri="{BB962C8B-B14F-4D97-AF65-F5344CB8AC3E}">
        <p14:creationId xmlns:p14="http://schemas.microsoft.com/office/powerpoint/2010/main" val="197646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5676"/>
            <a:ext cx="5375189" cy="5282128"/>
          </a:xfrm>
        </p:spPr>
        <p:txBody>
          <a:bodyPr>
            <a:normAutofit/>
          </a:bodyPr>
          <a:lstStyle/>
          <a:p>
            <a:pPr>
              <a:spcAft>
                <a:spcPts val="1200"/>
              </a:spcAft>
            </a:pPr>
            <a:r>
              <a:rPr lang="en-US" sz="2400"/>
              <a:t>Philosopher Martin Heidegger in </a:t>
            </a:r>
            <a:r>
              <a:rPr lang="en-US" sz="2400" i="1"/>
              <a:t>Being and Time </a:t>
            </a:r>
            <a:r>
              <a:rPr lang="en-US" sz="2400"/>
              <a:t>(1927)</a:t>
            </a:r>
            <a:r>
              <a:rPr lang="en-US" sz="2400" i="1"/>
              <a:t>:</a:t>
            </a:r>
          </a:p>
          <a:p>
            <a:pPr>
              <a:spcAft>
                <a:spcPts val="1200"/>
              </a:spcAft>
            </a:pPr>
            <a:r>
              <a:rPr lang="en-US" sz="1800" i="1"/>
              <a:t>“The peculiarity of what is proximally [present] to hand is that, in its readiness-to-hand, it must, as it were, withdraw … that with which we concern ourselves primarily is the work …”</a:t>
            </a:r>
          </a:p>
          <a:p>
            <a:pPr>
              <a:spcAft>
                <a:spcPts val="1200"/>
              </a:spcAft>
            </a:pPr>
            <a:r>
              <a:rPr lang="en-US" sz="2400" b="1"/>
              <a:t>Ready-to-hand</a:t>
            </a:r>
            <a:r>
              <a:rPr lang="en-US" sz="2400"/>
              <a:t> – expert use, focus on the task and don’t even think about the tool</a:t>
            </a:r>
          </a:p>
          <a:p>
            <a:pPr>
              <a:spcAft>
                <a:spcPts val="1200"/>
              </a:spcAft>
            </a:pPr>
            <a:r>
              <a:rPr lang="en-US" sz="2400" b="1"/>
              <a:t>Present-at-hand</a:t>
            </a:r>
            <a:r>
              <a:rPr lang="en-US" sz="2400"/>
              <a:t> – unskilled use, thinking directly about manipulating the tool</a:t>
            </a:r>
          </a:p>
        </p:txBody>
      </p:sp>
      <p:pic>
        <p:nvPicPr>
          <p:cNvPr id="4" name="Picture 3"/>
          <p:cNvPicPr>
            <a:picLocks noChangeAspect="1"/>
          </p:cNvPicPr>
          <p:nvPr/>
        </p:nvPicPr>
        <p:blipFill>
          <a:blip r:embed="rId3"/>
          <a:stretch>
            <a:fillRect/>
          </a:stretch>
        </p:blipFill>
        <p:spPr>
          <a:xfrm>
            <a:off x="7241059" y="361136"/>
            <a:ext cx="1594708" cy="2022380"/>
          </a:xfrm>
          <a:prstGeom prst="rect">
            <a:avLst/>
          </a:prstGeom>
        </p:spPr>
      </p:pic>
      <p:pic>
        <p:nvPicPr>
          <p:cNvPr id="5" name="Picture 4"/>
          <p:cNvPicPr>
            <a:picLocks noChangeAspect="1"/>
          </p:cNvPicPr>
          <p:nvPr/>
        </p:nvPicPr>
        <p:blipFill>
          <a:blip r:embed="rId4"/>
          <a:stretch>
            <a:fillRect/>
          </a:stretch>
        </p:blipFill>
        <p:spPr>
          <a:xfrm>
            <a:off x="6134841" y="2608735"/>
            <a:ext cx="2841539" cy="2841539"/>
          </a:xfrm>
          <a:prstGeom prst="rect">
            <a:avLst/>
          </a:prstGeom>
        </p:spPr>
      </p:pic>
      <p:sp>
        <p:nvSpPr>
          <p:cNvPr id="7" name="Title 6">
            <a:extLst>
              <a:ext uri="{FF2B5EF4-FFF2-40B4-BE49-F238E27FC236}">
                <a16:creationId xmlns:a16="http://schemas.microsoft.com/office/drawing/2014/main" id="{ED3A3EE6-26AA-4A4D-8606-95234E6E7FCD}"/>
              </a:ext>
            </a:extLst>
          </p:cNvPr>
          <p:cNvSpPr>
            <a:spLocks noGrp="1"/>
          </p:cNvSpPr>
          <p:nvPr>
            <p:ph type="title"/>
          </p:nvPr>
        </p:nvSpPr>
        <p:spPr>
          <a:xfrm>
            <a:off x="457200" y="198207"/>
            <a:ext cx="8229600" cy="1143000"/>
          </a:xfrm>
        </p:spPr>
        <p:txBody>
          <a:bodyPr>
            <a:normAutofit/>
          </a:bodyPr>
          <a:lstStyle/>
          <a:p>
            <a:r>
              <a:rPr lang="en-US" sz="4000" dirty="0"/>
              <a:t>Usability as invisibility</a:t>
            </a:r>
          </a:p>
        </p:txBody>
      </p:sp>
    </p:spTree>
    <p:extLst>
      <p:ext uri="{BB962C8B-B14F-4D97-AF65-F5344CB8AC3E}">
        <p14:creationId xmlns:p14="http://schemas.microsoft.com/office/powerpoint/2010/main" val="3119263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469341" cy="1921808"/>
          </a:xfrm>
        </p:spPr>
        <p:txBody>
          <a:bodyPr>
            <a:normAutofit/>
          </a:bodyPr>
          <a:lstStyle/>
          <a:p>
            <a:r>
              <a:rPr lang="en-US" dirty="0"/>
              <a:t>Emotional Design </a:t>
            </a:r>
            <a:r>
              <a:rPr lang="en-US" sz="2700" dirty="0"/>
              <a:t>(Norman, 2004)</a:t>
            </a:r>
          </a:p>
        </p:txBody>
      </p:sp>
      <p:pic>
        <p:nvPicPr>
          <p:cNvPr id="4" name="Picture 3">
            <a:extLst>
              <a:ext uri="{FF2B5EF4-FFF2-40B4-BE49-F238E27FC236}">
                <a16:creationId xmlns:a16="http://schemas.microsoft.com/office/drawing/2014/main" id="{AB3E2868-350D-0C4A-A881-DAAF6C9F61BB}"/>
              </a:ext>
            </a:extLst>
          </p:cNvPr>
          <p:cNvPicPr>
            <a:picLocks noChangeAspect="1"/>
          </p:cNvPicPr>
          <p:nvPr/>
        </p:nvPicPr>
        <p:blipFill>
          <a:blip r:embed="rId3"/>
          <a:stretch>
            <a:fillRect/>
          </a:stretch>
        </p:blipFill>
        <p:spPr>
          <a:xfrm>
            <a:off x="4572000" y="179668"/>
            <a:ext cx="4165600" cy="6337300"/>
          </a:xfrm>
          <a:prstGeom prst="rect">
            <a:avLst/>
          </a:prstGeom>
        </p:spPr>
      </p:pic>
    </p:spTree>
    <p:extLst>
      <p:ext uri="{BB962C8B-B14F-4D97-AF65-F5344CB8AC3E}">
        <p14:creationId xmlns:p14="http://schemas.microsoft.com/office/powerpoint/2010/main" val="12066102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Emotional Design </a:t>
            </a:r>
            <a:r>
              <a:rPr lang="en-US" sz="2700" dirty="0"/>
              <a:t>(Norman, 2004)</a:t>
            </a:r>
          </a:p>
        </p:txBody>
      </p:sp>
      <p:sp>
        <p:nvSpPr>
          <p:cNvPr id="3" name="Content Placeholder 2"/>
          <p:cNvSpPr>
            <a:spLocks noGrp="1"/>
          </p:cNvSpPr>
          <p:nvPr>
            <p:ph idx="1"/>
          </p:nvPr>
        </p:nvSpPr>
        <p:spPr/>
        <p:txBody>
          <a:bodyPr/>
          <a:lstStyle/>
          <a:p>
            <a:r>
              <a:rPr lang="en-US" dirty="0"/>
              <a:t>Three levels of design</a:t>
            </a:r>
          </a:p>
          <a:p>
            <a:pPr lvl="1"/>
            <a:r>
              <a:rPr lang="en-US" b="1" dirty="0"/>
              <a:t>Visceral</a:t>
            </a:r>
            <a:r>
              <a:rPr lang="en-US" dirty="0"/>
              <a:t> – raw emotional/physical experience</a:t>
            </a:r>
          </a:p>
          <a:p>
            <a:pPr lvl="1"/>
            <a:r>
              <a:rPr lang="en-US" b="1" dirty="0"/>
              <a:t>Behavioral</a:t>
            </a:r>
            <a:r>
              <a:rPr lang="en-US" dirty="0"/>
              <a:t> – does it work the way I expect?</a:t>
            </a:r>
          </a:p>
          <a:p>
            <a:pPr lvl="1"/>
            <a:r>
              <a:rPr lang="en-US" b="1" dirty="0"/>
              <a:t>Reflective</a:t>
            </a:r>
            <a:r>
              <a:rPr lang="en-US" dirty="0"/>
              <a:t> – how does using this affect my perception of myself, life, the universe, everything?</a:t>
            </a:r>
          </a:p>
        </p:txBody>
      </p:sp>
    </p:spTree>
    <p:extLst>
      <p:ext uri="{BB962C8B-B14F-4D97-AF65-F5344CB8AC3E}">
        <p14:creationId xmlns:p14="http://schemas.microsoft.com/office/powerpoint/2010/main" val="2179211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Emotional Design </a:t>
            </a:r>
            <a:r>
              <a:rPr lang="en-US" sz="2700" dirty="0"/>
              <a:t>(Norman, 2004)</a:t>
            </a:r>
          </a:p>
        </p:txBody>
      </p:sp>
      <p:sp>
        <p:nvSpPr>
          <p:cNvPr id="3" name="Content Placeholder 2"/>
          <p:cNvSpPr>
            <a:spLocks noGrp="1"/>
          </p:cNvSpPr>
          <p:nvPr>
            <p:ph idx="1"/>
          </p:nvPr>
        </p:nvSpPr>
        <p:spPr/>
        <p:txBody>
          <a:bodyPr/>
          <a:lstStyle/>
          <a:p>
            <a:r>
              <a:rPr lang="en-US" dirty="0"/>
              <a:t>Three levels of design</a:t>
            </a:r>
          </a:p>
          <a:p>
            <a:pPr lvl="1"/>
            <a:r>
              <a:rPr lang="en-US" b="1" dirty="0">
                <a:solidFill>
                  <a:schemeClr val="bg1">
                    <a:lumMod val="50000"/>
                    <a:lumOff val="50000"/>
                  </a:schemeClr>
                </a:solidFill>
              </a:rPr>
              <a:t>Visceral</a:t>
            </a:r>
            <a:r>
              <a:rPr lang="en-US" dirty="0">
                <a:solidFill>
                  <a:schemeClr val="bg1">
                    <a:lumMod val="50000"/>
                    <a:lumOff val="50000"/>
                  </a:schemeClr>
                </a:solidFill>
              </a:rPr>
              <a:t> – raw emotional/physical experience</a:t>
            </a:r>
          </a:p>
          <a:p>
            <a:pPr lvl="1"/>
            <a:r>
              <a:rPr lang="en-US" b="1" dirty="0">
                <a:solidFill>
                  <a:srgbClr val="92D050"/>
                </a:solidFill>
              </a:rPr>
              <a:t>Behavioral</a:t>
            </a:r>
            <a:r>
              <a:rPr lang="en-US" dirty="0"/>
              <a:t> – does it work the way I expect?</a:t>
            </a:r>
          </a:p>
          <a:p>
            <a:pPr lvl="1"/>
            <a:r>
              <a:rPr lang="en-US" b="1" dirty="0">
                <a:solidFill>
                  <a:schemeClr val="bg1">
                    <a:lumMod val="50000"/>
                    <a:lumOff val="50000"/>
                  </a:schemeClr>
                </a:solidFill>
              </a:rPr>
              <a:t>Reflective</a:t>
            </a:r>
            <a:r>
              <a:rPr lang="en-US" dirty="0">
                <a:solidFill>
                  <a:schemeClr val="bg1">
                    <a:lumMod val="50000"/>
                    <a:lumOff val="50000"/>
                  </a:schemeClr>
                </a:solidFill>
              </a:rPr>
              <a:t> – how does using this affect my perception of myself, life, the universe, everything?</a:t>
            </a:r>
          </a:p>
        </p:txBody>
      </p:sp>
    </p:spTree>
    <p:extLst>
      <p:ext uri="{BB962C8B-B14F-4D97-AF65-F5344CB8AC3E}">
        <p14:creationId xmlns:p14="http://schemas.microsoft.com/office/powerpoint/2010/main" val="3834341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198BB-3FB5-C74C-A74D-1421861226D6}"/>
              </a:ext>
            </a:extLst>
          </p:cNvPr>
          <p:cNvSpPr>
            <a:spLocks noGrp="1"/>
          </p:cNvSpPr>
          <p:nvPr>
            <p:ph type="title"/>
          </p:nvPr>
        </p:nvSpPr>
        <p:spPr/>
        <p:txBody>
          <a:bodyPr>
            <a:normAutofit/>
          </a:bodyPr>
          <a:lstStyle/>
          <a:p>
            <a:r>
              <a:rPr lang="en-US" sz="4000" dirty="0"/>
              <a:t>Who is Don Norman?</a:t>
            </a:r>
          </a:p>
        </p:txBody>
      </p:sp>
      <p:sp>
        <p:nvSpPr>
          <p:cNvPr id="3" name="Content Placeholder 2">
            <a:extLst>
              <a:ext uri="{FF2B5EF4-FFF2-40B4-BE49-F238E27FC236}">
                <a16:creationId xmlns:a16="http://schemas.microsoft.com/office/drawing/2014/main" id="{D02314D8-9D81-544A-A9A7-3A32BF462BE4}"/>
              </a:ext>
            </a:extLst>
          </p:cNvPr>
          <p:cNvSpPr>
            <a:spLocks noGrp="1"/>
          </p:cNvSpPr>
          <p:nvPr>
            <p:ph idx="1"/>
          </p:nvPr>
        </p:nvSpPr>
        <p:spPr>
          <a:xfrm>
            <a:off x="457200" y="1600200"/>
            <a:ext cx="8229600" cy="4811233"/>
          </a:xfrm>
        </p:spPr>
        <p:txBody>
          <a:bodyPr>
            <a:normAutofit lnSpcReduction="10000"/>
          </a:bodyPr>
          <a:lstStyle/>
          <a:p>
            <a:r>
              <a:rPr lang="en-US" dirty="0"/>
              <a:t>Early user researcher at </a:t>
            </a:r>
            <a:br>
              <a:rPr lang="en-US" dirty="0"/>
            </a:br>
            <a:r>
              <a:rPr lang="en-US" dirty="0"/>
              <a:t>Apple, cofounder of Nielsen</a:t>
            </a:r>
            <a:br>
              <a:rPr lang="en-US" dirty="0"/>
            </a:br>
            <a:r>
              <a:rPr lang="en-US" dirty="0"/>
              <a:t>Norman Group, most recently </a:t>
            </a:r>
            <a:br>
              <a:rPr lang="en-US" dirty="0"/>
            </a:br>
            <a:r>
              <a:rPr lang="en-US" dirty="0"/>
              <a:t>at UCSD</a:t>
            </a:r>
          </a:p>
          <a:p>
            <a:r>
              <a:rPr lang="en-US" dirty="0"/>
              <a:t>Trained as a psychologist,</a:t>
            </a:r>
            <a:br>
              <a:rPr lang="en-US" dirty="0"/>
            </a:br>
            <a:r>
              <a:rPr lang="en-US" dirty="0"/>
              <a:t>turned focus to engineering</a:t>
            </a:r>
            <a:br>
              <a:rPr lang="en-US" dirty="0"/>
            </a:br>
            <a:r>
              <a:rPr lang="en-US" dirty="0"/>
              <a:t>in the 1980s</a:t>
            </a:r>
          </a:p>
          <a:p>
            <a:r>
              <a:rPr lang="en-US" dirty="0"/>
              <a:t>Provides usability guidelines, but more importantly offers a framework for explaining usability problems</a:t>
            </a:r>
          </a:p>
        </p:txBody>
      </p:sp>
      <p:pic>
        <p:nvPicPr>
          <p:cNvPr id="4" name="Picture 3">
            <a:extLst>
              <a:ext uri="{FF2B5EF4-FFF2-40B4-BE49-F238E27FC236}">
                <a16:creationId xmlns:a16="http://schemas.microsoft.com/office/drawing/2014/main" id="{8B7FA79F-93CF-3E4E-AB54-F2668E3C9E2C}"/>
              </a:ext>
            </a:extLst>
          </p:cNvPr>
          <p:cNvPicPr>
            <a:picLocks noChangeAspect="1"/>
          </p:cNvPicPr>
          <p:nvPr/>
        </p:nvPicPr>
        <p:blipFill>
          <a:blip r:embed="rId3"/>
          <a:stretch>
            <a:fillRect/>
          </a:stretch>
        </p:blipFill>
        <p:spPr>
          <a:xfrm>
            <a:off x="6172199" y="571499"/>
            <a:ext cx="2798272" cy="2447468"/>
          </a:xfrm>
          <a:prstGeom prst="rect">
            <a:avLst/>
          </a:prstGeom>
        </p:spPr>
      </p:pic>
    </p:spTree>
    <p:extLst>
      <p:ext uri="{BB962C8B-B14F-4D97-AF65-F5344CB8AC3E}">
        <p14:creationId xmlns:p14="http://schemas.microsoft.com/office/powerpoint/2010/main" val="6501290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Playfulness and fun</a:t>
            </a:r>
          </a:p>
        </p:txBody>
      </p:sp>
      <p:pic>
        <p:nvPicPr>
          <p:cNvPr id="4" name="Picture 3"/>
          <p:cNvPicPr>
            <a:picLocks noChangeAspect="1"/>
          </p:cNvPicPr>
          <p:nvPr/>
        </p:nvPicPr>
        <p:blipFill rotWithShape="1">
          <a:blip r:embed="rId2"/>
          <a:srcRect r="3294"/>
          <a:stretch/>
        </p:blipFill>
        <p:spPr>
          <a:xfrm>
            <a:off x="4067171" y="1588865"/>
            <a:ext cx="5076829" cy="4821812"/>
          </a:xfrm>
          <a:prstGeom prst="rect">
            <a:avLst/>
          </a:prstGeom>
        </p:spPr>
      </p:pic>
      <p:pic>
        <p:nvPicPr>
          <p:cNvPr id="5" name="Picture 4"/>
          <p:cNvPicPr>
            <a:picLocks noChangeAspect="1"/>
          </p:cNvPicPr>
          <p:nvPr/>
        </p:nvPicPr>
        <p:blipFill>
          <a:blip r:embed="rId3"/>
          <a:stretch>
            <a:fillRect/>
          </a:stretch>
        </p:blipFill>
        <p:spPr>
          <a:xfrm>
            <a:off x="291324" y="1712271"/>
            <a:ext cx="3838339" cy="3838339"/>
          </a:xfrm>
          <a:prstGeom prst="rect">
            <a:avLst/>
          </a:prstGeom>
        </p:spPr>
      </p:pic>
      <p:sp>
        <p:nvSpPr>
          <p:cNvPr id="6" name="TextBox 5"/>
          <p:cNvSpPr txBox="1"/>
          <p:nvPr/>
        </p:nvSpPr>
        <p:spPr>
          <a:xfrm>
            <a:off x="1056038" y="5765474"/>
            <a:ext cx="1854932" cy="369332"/>
          </a:xfrm>
          <a:prstGeom prst="rect">
            <a:avLst/>
          </a:prstGeom>
          <a:noFill/>
        </p:spPr>
        <p:txBody>
          <a:bodyPr wrap="none" rtlCol="0">
            <a:spAutoFit/>
          </a:bodyPr>
          <a:lstStyle/>
          <a:p>
            <a:r>
              <a:rPr lang="en-US" dirty="0" err="1">
                <a:solidFill>
                  <a:srgbClr val="FFFFFF"/>
                </a:solidFill>
              </a:rPr>
              <a:t>Alessi</a:t>
            </a:r>
            <a:r>
              <a:rPr lang="en-US" dirty="0">
                <a:solidFill>
                  <a:srgbClr val="FFFFFF"/>
                </a:solidFill>
              </a:rPr>
              <a:t> tea strainer</a:t>
            </a:r>
          </a:p>
        </p:txBody>
      </p:sp>
    </p:spTree>
    <p:extLst>
      <p:ext uri="{BB962C8B-B14F-4D97-AF65-F5344CB8AC3E}">
        <p14:creationId xmlns:p14="http://schemas.microsoft.com/office/powerpoint/2010/main" val="810729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Technology with personality</a:t>
            </a:r>
          </a:p>
        </p:txBody>
      </p:sp>
      <p:sp>
        <p:nvSpPr>
          <p:cNvPr id="3" name="Content Placeholder 2"/>
          <p:cNvSpPr>
            <a:spLocks noGrp="1"/>
          </p:cNvSpPr>
          <p:nvPr>
            <p:ph idx="1"/>
          </p:nvPr>
        </p:nvSpPr>
        <p:spPr>
          <a:xfrm>
            <a:off x="457200" y="1600200"/>
            <a:ext cx="5831891" cy="4525963"/>
          </a:xfrm>
        </p:spPr>
        <p:txBody>
          <a:bodyPr>
            <a:normAutofit fontScale="92500" lnSpcReduction="20000"/>
          </a:bodyPr>
          <a:lstStyle/>
          <a:p>
            <a:r>
              <a:rPr lang="en-US" sz="2200" dirty="0">
                <a:solidFill>
                  <a:srgbClr val="FFFFFF"/>
                </a:solidFill>
              </a:rPr>
              <a:t>BJ </a:t>
            </a:r>
            <a:r>
              <a:rPr lang="en-US" sz="2200" dirty="0" err="1">
                <a:solidFill>
                  <a:srgbClr val="FFFFFF"/>
                </a:solidFill>
              </a:rPr>
              <a:t>Fogg</a:t>
            </a:r>
            <a:r>
              <a:rPr lang="en-US" sz="2200" dirty="0">
                <a:solidFill>
                  <a:srgbClr val="FFFFFF"/>
                </a:solidFill>
              </a:rPr>
              <a:t>, “computers as social actors”</a:t>
            </a:r>
          </a:p>
          <a:p>
            <a:endParaRPr lang="en-US" sz="2200" dirty="0">
              <a:solidFill>
                <a:srgbClr val="FFFFFF"/>
              </a:solidFill>
            </a:endParaRPr>
          </a:p>
          <a:p>
            <a:r>
              <a:rPr lang="en-US" sz="2200" b="1" dirty="0">
                <a:solidFill>
                  <a:srgbClr val="FFFFFF"/>
                </a:solidFill>
              </a:rPr>
              <a:t>Physical: </a:t>
            </a:r>
            <a:r>
              <a:rPr lang="en-US" sz="2200" dirty="0">
                <a:solidFill>
                  <a:srgbClr val="FFFFFF"/>
                </a:solidFill>
              </a:rPr>
              <a:t>Face, eyes, body, movement</a:t>
            </a:r>
          </a:p>
          <a:p>
            <a:r>
              <a:rPr lang="en-US" sz="2200" b="1" dirty="0">
                <a:solidFill>
                  <a:srgbClr val="FFFFFF"/>
                </a:solidFill>
              </a:rPr>
              <a:t>Psychological: </a:t>
            </a:r>
            <a:r>
              <a:rPr lang="en-US" sz="2200" dirty="0">
                <a:solidFill>
                  <a:srgbClr val="FFFFFF"/>
                </a:solidFill>
              </a:rPr>
              <a:t>Preferences, humor, personality, feelings, empathy, "I'm sorry" </a:t>
            </a:r>
          </a:p>
          <a:p>
            <a:r>
              <a:rPr lang="en-US" sz="2200" b="1" dirty="0">
                <a:solidFill>
                  <a:srgbClr val="FFFFFF"/>
                </a:solidFill>
              </a:rPr>
              <a:t>Language: </a:t>
            </a:r>
            <a:r>
              <a:rPr lang="en-US" sz="2200" dirty="0">
                <a:solidFill>
                  <a:srgbClr val="FFFFFF"/>
                </a:solidFill>
              </a:rPr>
              <a:t>Interactive language use, spoken language, language recognition </a:t>
            </a:r>
          </a:p>
          <a:p>
            <a:r>
              <a:rPr lang="en-US" sz="2200" b="1" dirty="0">
                <a:solidFill>
                  <a:srgbClr val="FFFFFF"/>
                </a:solidFill>
              </a:rPr>
              <a:t>Social Dynamics: </a:t>
            </a:r>
            <a:r>
              <a:rPr lang="en-US" sz="2200" dirty="0">
                <a:solidFill>
                  <a:srgbClr val="FFFFFF"/>
                </a:solidFill>
              </a:rPr>
              <a:t>Turn taking, cooperation, praise for good work, answering questions, reciprocity </a:t>
            </a:r>
          </a:p>
          <a:p>
            <a:r>
              <a:rPr lang="en-US" sz="2200" b="1" dirty="0">
                <a:solidFill>
                  <a:srgbClr val="FFFFFF"/>
                </a:solidFill>
              </a:rPr>
              <a:t>Social Roles: </a:t>
            </a:r>
            <a:r>
              <a:rPr lang="en-US" sz="2200" dirty="0">
                <a:solidFill>
                  <a:srgbClr val="FFFFFF"/>
                </a:solidFill>
              </a:rPr>
              <a:t>Doctor, teammate, opponent, teacher, pet, guide </a:t>
            </a:r>
          </a:p>
        </p:txBody>
      </p:sp>
      <p:pic>
        <p:nvPicPr>
          <p:cNvPr id="5" name="Picture 4"/>
          <p:cNvPicPr>
            <a:picLocks noChangeAspect="1"/>
          </p:cNvPicPr>
          <p:nvPr/>
        </p:nvPicPr>
        <p:blipFill>
          <a:blip r:embed="rId2"/>
          <a:stretch>
            <a:fillRect/>
          </a:stretch>
        </p:blipFill>
        <p:spPr>
          <a:xfrm>
            <a:off x="6426312" y="1284203"/>
            <a:ext cx="2717688" cy="2625481"/>
          </a:xfrm>
          <a:prstGeom prst="rect">
            <a:avLst/>
          </a:prstGeom>
        </p:spPr>
      </p:pic>
      <p:pic>
        <p:nvPicPr>
          <p:cNvPr id="6" name="Picture 5"/>
          <p:cNvPicPr>
            <a:picLocks noChangeAspect="1"/>
          </p:cNvPicPr>
          <p:nvPr/>
        </p:nvPicPr>
        <p:blipFill rotWithShape="1">
          <a:blip r:embed="rId3"/>
          <a:srcRect t="18042" r="45845" b="-15073"/>
          <a:stretch/>
        </p:blipFill>
        <p:spPr>
          <a:xfrm>
            <a:off x="6289091" y="3909684"/>
            <a:ext cx="2854909" cy="2939062"/>
          </a:xfrm>
          <a:prstGeom prst="rect">
            <a:avLst/>
          </a:prstGeom>
        </p:spPr>
      </p:pic>
    </p:spTree>
    <p:extLst>
      <p:ext uri="{BB962C8B-B14F-4D97-AF65-F5344CB8AC3E}">
        <p14:creationId xmlns:p14="http://schemas.microsoft.com/office/powerpoint/2010/main" val="1430838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aspects of design</a:t>
            </a:r>
          </a:p>
        </p:txBody>
      </p:sp>
      <p:sp>
        <p:nvSpPr>
          <p:cNvPr id="3" name="Content Placeholder 2"/>
          <p:cNvSpPr>
            <a:spLocks noGrp="1"/>
          </p:cNvSpPr>
          <p:nvPr>
            <p:ph idx="1"/>
          </p:nvPr>
        </p:nvSpPr>
        <p:spPr/>
        <p:txBody>
          <a:bodyPr/>
          <a:lstStyle/>
          <a:p>
            <a:r>
              <a:rPr lang="en-US" dirty="0"/>
              <a:t>Ergonomics / human factors</a:t>
            </a:r>
          </a:p>
          <a:p>
            <a:r>
              <a:rPr lang="en-US" dirty="0"/>
              <a:t>Accessibility / universal design</a:t>
            </a:r>
          </a:p>
        </p:txBody>
      </p:sp>
    </p:spTree>
    <p:extLst>
      <p:ext uri="{BB962C8B-B14F-4D97-AF65-F5344CB8AC3E}">
        <p14:creationId xmlns:p14="http://schemas.microsoft.com/office/powerpoint/2010/main" val="17763684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1CE8AE-1D5D-0547-A2AC-FC949BF3C4E9}"/>
              </a:ext>
            </a:extLst>
          </p:cNvPr>
          <p:cNvSpPr>
            <a:spLocks noGrp="1"/>
          </p:cNvSpPr>
          <p:nvPr>
            <p:ph type="ctrTitle"/>
          </p:nvPr>
        </p:nvSpPr>
        <p:spPr/>
        <p:txBody>
          <a:bodyPr/>
          <a:lstStyle/>
          <a:p>
            <a:r>
              <a:rPr lang="en-US"/>
              <a:t>Heuristic Evaluation</a:t>
            </a:r>
          </a:p>
        </p:txBody>
      </p:sp>
    </p:spTree>
    <p:extLst>
      <p:ext uri="{BB962C8B-B14F-4D97-AF65-F5344CB8AC3E}">
        <p14:creationId xmlns:p14="http://schemas.microsoft.com/office/powerpoint/2010/main" val="282511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Heuristic evaluation</a:t>
            </a:r>
          </a:p>
        </p:txBody>
      </p:sp>
      <p:sp>
        <p:nvSpPr>
          <p:cNvPr id="3" name="Content Placeholder 2"/>
          <p:cNvSpPr>
            <a:spLocks noGrp="1"/>
          </p:cNvSpPr>
          <p:nvPr>
            <p:ph idx="1"/>
          </p:nvPr>
        </p:nvSpPr>
        <p:spPr/>
        <p:txBody>
          <a:bodyPr>
            <a:normAutofit/>
          </a:bodyPr>
          <a:lstStyle/>
          <a:p>
            <a:pPr>
              <a:spcBef>
                <a:spcPts val="0"/>
              </a:spcBef>
              <a:spcAft>
                <a:spcPts val="1800"/>
              </a:spcAft>
            </a:pPr>
            <a:r>
              <a:rPr lang="en-US" sz="2800"/>
              <a:t>Useful when you already know what the usability problems are</a:t>
            </a:r>
          </a:p>
          <a:p>
            <a:pPr>
              <a:spcBef>
                <a:spcPts val="0"/>
              </a:spcBef>
              <a:spcAft>
                <a:spcPts val="1800"/>
              </a:spcAft>
            </a:pPr>
            <a:r>
              <a:rPr lang="en-US" sz="2800"/>
              <a:t>Catch obvious bugs (so test participants can help with the more important issues)</a:t>
            </a:r>
          </a:p>
          <a:p>
            <a:pPr>
              <a:spcBef>
                <a:spcPts val="0"/>
              </a:spcBef>
              <a:spcAft>
                <a:spcPts val="1800"/>
              </a:spcAft>
            </a:pPr>
            <a:r>
              <a:rPr lang="en-US" sz="2800"/>
              <a:t>Systematic method that can help document *all* the usability bugs</a:t>
            </a:r>
          </a:p>
          <a:p>
            <a:pPr>
              <a:spcBef>
                <a:spcPts val="0"/>
              </a:spcBef>
              <a:spcAft>
                <a:spcPts val="1800"/>
              </a:spcAft>
            </a:pPr>
            <a:r>
              <a:rPr lang="en-US" sz="2800"/>
              <a:t>Encourages thinking through the underlying problem, then considering possible solutions</a:t>
            </a:r>
          </a:p>
        </p:txBody>
      </p:sp>
    </p:spTree>
    <p:extLst>
      <p:ext uri="{BB962C8B-B14F-4D97-AF65-F5344CB8AC3E}">
        <p14:creationId xmlns:p14="http://schemas.microsoft.com/office/powerpoint/2010/main" val="2384665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How to conduct a heuristic evaluation</a:t>
            </a:r>
          </a:p>
        </p:txBody>
      </p:sp>
      <p:sp>
        <p:nvSpPr>
          <p:cNvPr id="3" name="Content Placeholder 2"/>
          <p:cNvSpPr>
            <a:spLocks noGrp="1"/>
          </p:cNvSpPr>
          <p:nvPr>
            <p:ph idx="1"/>
          </p:nvPr>
        </p:nvSpPr>
        <p:spPr/>
        <p:txBody>
          <a:bodyPr>
            <a:noAutofit/>
          </a:bodyPr>
          <a:lstStyle/>
          <a:p>
            <a:pPr marL="514350" indent="-514350">
              <a:spcBef>
                <a:spcPts val="0"/>
              </a:spcBef>
              <a:spcAft>
                <a:spcPts val="1200"/>
              </a:spcAft>
              <a:buFont typeface="+mj-lt"/>
              <a:buAutoNum type="arabicPeriod"/>
            </a:pPr>
            <a:r>
              <a:rPr lang="en-US" sz="2400"/>
              <a:t>Choose your heuristics (including custom heuristics)</a:t>
            </a:r>
          </a:p>
          <a:p>
            <a:pPr marL="514350" indent="-514350">
              <a:spcBef>
                <a:spcPts val="0"/>
              </a:spcBef>
              <a:spcAft>
                <a:spcPts val="1200"/>
              </a:spcAft>
              <a:buFont typeface="+mj-lt"/>
              <a:buAutoNum type="arabicPeriod"/>
            </a:pPr>
            <a:r>
              <a:rPr lang="en-US" sz="2400"/>
              <a:t>Systematically analyze each component of the interface (e.g. screens) using your heuristics</a:t>
            </a:r>
            <a:br>
              <a:rPr lang="en-US" sz="2400"/>
            </a:br>
            <a:r>
              <a:rPr lang="en-US" sz="2400"/>
              <a:t>—screen by screen, heuristic by heuristic, task by task</a:t>
            </a:r>
          </a:p>
          <a:p>
            <a:pPr marL="514350" indent="-514350">
              <a:spcBef>
                <a:spcPts val="0"/>
              </a:spcBef>
              <a:spcAft>
                <a:spcPts val="1200"/>
              </a:spcAft>
              <a:buFont typeface="+mj-lt"/>
              <a:buAutoNum type="arabicPeriod"/>
            </a:pPr>
            <a:r>
              <a:rPr lang="en-US" sz="2400"/>
              <a:t>Log each problem (can leave details for later)</a:t>
            </a:r>
          </a:p>
          <a:p>
            <a:pPr marL="514350" indent="-514350">
              <a:spcBef>
                <a:spcPts val="0"/>
              </a:spcBef>
              <a:spcAft>
                <a:spcPts val="1200"/>
              </a:spcAft>
              <a:buFont typeface="+mj-lt"/>
              <a:buAutoNum type="arabicPeriod"/>
            </a:pPr>
            <a:r>
              <a:rPr lang="en-US" sz="2400"/>
              <a:t>Complete documentation for each problem</a:t>
            </a:r>
            <a:br>
              <a:rPr lang="en-US" sz="2400"/>
            </a:br>
            <a:r>
              <a:rPr lang="en-US" sz="2400"/>
              <a:t>—detailed description, screen shot, which heuristic is being violated?, severity (high, medium, low), </a:t>
            </a:r>
            <a:br>
              <a:rPr lang="en-US" sz="2400"/>
            </a:br>
            <a:r>
              <a:rPr lang="en-US" sz="2400"/>
              <a:t>suggested solution (maybe)</a:t>
            </a:r>
          </a:p>
          <a:p>
            <a:pPr marL="514350" indent="-514350">
              <a:spcBef>
                <a:spcPts val="0"/>
              </a:spcBef>
              <a:spcAft>
                <a:spcPts val="1200"/>
              </a:spcAft>
              <a:buFont typeface="+mj-lt"/>
              <a:buAutoNum type="arabicPeriod"/>
            </a:pPr>
            <a:r>
              <a:rPr lang="en-US" sz="2400"/>
              <a:t>Prioritize issues and fix them (or pass them on to someone who will)</a:t>
            </a:r>
          </a:p>
        </p:txBody>
      </p:sp>
    </p:spTree>
    <p:extLst>
      <p:ext uri="{BB962C8B-B14F-4D97-AF65-F5344CB8AC3E}">
        <p14:creationId xmlns:p14="http://schemas.microsoft.com/office/powerpoint/2010/main" val="10969088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Nielsen’s 10 heuristics</a:t>
            </a:r>
          </a:p>
        </p:txBody>
      </p:sp>
      <p:sp>
        <p:nvSpPr>
          <p:cNvPr id="3" name="Content Placeholder 2"/>
          <p:cNvSpPr>
            <a:spLocks noGrp="1"/>
          </p:cNvSpPr>
          <p:nvPr>
            <p:ph idx="1"/>
          </p:nvPr>
        </p:nvSpPr>
        <p:spPr/>
        <p:txBody>
          <a:bodyPr/>
          <a:lstStyle/>
          <a:p>
            <a:r>
              <a:rPr lang="en-US"/>
              <a:t>Set of good practice heuristics that apply to many types of interactive systems</a:t>
            </a:r>
          </a:p>
          <a:p>
            <a:endParaRPr lang="en-US"/>
          </a:p>
          <a:p>
            <a:r>
              <a:rPr lang="en-US"/>
              <a:t>But custom heuristics may work better for your design project</a:t>
            </a:r>
          </a:p>
        </p:txBody>
      </p:sp>
    </p:spTree>
    <p:extLst>
      <p:ext uri="{BB962C8B-B14F-4D97-AF65-F5344CB8AC3E}">
        <p14:creationId xmlns:p14="http://schemas.microsoft.com/office/powerpoint/2010/main" val="38466148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189571" y="195146"/>
            <a:ext cx="4038600" cy="6517888"/>
          </a:xfrm>
        </p:spPr>
        <p:txBody>
          <a:bodyPr>
            <a:noAutofit/>
          </a:bodyPr>
          <a:lstStyle/>
          <a:p>
            <a:pPr marL="0" indent="0">
              <a:buNone/>
            </a:pPr>
            <a:r>
              <a:rPr lang="en-US" sz="1250" b="1" dirty="0">
                <a:latin typeface="Helvetica Neue" charset="0"/>
                <a:ea typeface="Helvetica Neue" charset="0"/>
                <a:cs typeface="Helvetica Neue" charset="0"/>
              </a:rPr>
              <a:t>Visibility of system status</a:t>
            </a:r>
          </a:p>
          <a:p>
            <a:pPr marL="0" indent="0">
              <a:buNone/>
            </a:pPr>
            <a:r>
              <a:rPr lang="en-US" sz="1250" dirty="0">
                <a:latin typeface="Helvetica Neue" charset="0"/>
                <a:ea typeface="Helvetica Neue" charset="0"/>
                <a:cs typeface="Helvetica Neue" charset="0"/>
              </a:rPr>
              <a:t>The system should always keep users informed about what is going on, through appropriate feedback within reasonable time.</a:t>
            </a:r>
          </a:p>
          <a:p>
            <a:pPr marL="0" indent="0">
              <a:buNone/>
            </a:pPr>
            <a:r>
              <a:rPr lang="sk-SK" sz="1250" dirty="0">
                <a:latin typeface="Helvetica Neue" charset="0"/>
                <a:ea typeface="Helvetica Neue" charset="0"/>
                <a:cs typeface="Helvetica Neue" charset="0"/>
              </a:rPr>
              <a:t> </a:t>
            </a:r>
          </a:p>
          <a:p>
            <a:pPr marL="0" indent="0">
              <a:buNone/>
            </a:pPr>
            <a:r>
              <a:rPr lang="sk-SK" sz="1250" b="1" dirty="0" err="1">
                <a:latin typeface="Helvetica Neue" charset="0"/>
                <a:ea typeface="Helvetica Neue" charset="0"/>
                <a:cs typeface="Helvetica Neue" charset="0"/>
              </a:rPr>
              <a:t>Match</a:t>
            </a:r>
            <a:r>
              <a:rPr lang="sk-SK" sz="1250" b="1" dirty="0">
                <a:latin typeface="Helvetica Neue" charset="0"/>
                <a:ea typeface="Helvetica Neue" charset="0"/>
                <a:cs typeface="Helvetica Neue" charset="0"/>
              </a:rPr>
              <a:t> </a:t>
            </a:r>
            <a:r>
              <a:rPr lang="sk-SK" sz="1250" b="1" dirty="0" err="1">
                <a:latin typeface="Helvetica Neue" charset="0"/>
                <a:ea typeface="Helvetica Neue" charset="0"/>
                <a:cs typeface="Helvetica Neue" charset="0"/>
              </a:rPr>
              <a:t>between</a:t>
            </a:r>
            <a:r>
              <a:rPr lang="sk-SK" sz="1250" b="1" dirty="0">
                <a:latin typeface="Helvetica Neue" charset="0"/>
                <a:ea typeface="Helvetica Neue" charset="0"/>
                <a:cs typeface="Helvetica Neue" charset="0"/>
              </a:rPr>
              <a:t> </a:t>
            </a:r>
            <a:r>
              <a:rPr lang="sk-SK" sz="1250" b="1" dirty="0" err="1">
                <a:latin typeface="Helvetica Neue" charset="0"/>
                <a:ea typeface="Helvetica Neue" charset="0"/>
                <a:cs typeface="Helvetica Neue" charset="0"/>
              </a:rPr>
              <a:t>system</a:t>
            </a:r>
            <a:r>
              <a:rPr lang="sk-SK" sz="1250" b="1" dirty="0">
                <a:latin typeface="Helvetica Neue" charset="0"/>
                <a:ea typeface="Helvetica Neue" charset="0"/>
                <a:cs typeface="Helvetica Neue" charset="0"/>
              </a:rPr>
              <a:t> and </a:t>
            </a:r>
            <a:r>
              <a:rPr lang="sk-SK" sz="1250" b="1" dirty="0" err="1">
                <a:latin typeface="Helvetica Neue" charset="0"/>
                <a:ea typeface="Helvetica Neue" charset="0"/>
                <a:cs typeface="Helvetica Neue" charset="0"/>
              </a:rPr>
              <a:t>the</a:t>
            </a:r>
            <a:r>
              <a:rPr lang="sk-SK" sz="1250" b="1" dirty="0">
                <a:latin typeface="Helvetica Neue" charset="0"/>
                <a:ea typeface="Helvetica Neue" charset="0"/>
                <a:cs typeface="Helvetica Neue" charset="0"/>
              </a:rPr>
              <a:t> </a:t>
            </a:r>
            <a:r>
              <a:rPr lang="sk-SK" sz="1250" b="1" dirty="0" err="1">
                <a:latin typeface="Helvetica Neue" charset="0"/>
                <a:ea typeface="Helvetica Neue" charset="0"/>
                <a:cs typeface="Helvetica Neue" charset="0"/>
              </a:rPr>
              <a:t>real</a:t>
            </a:r>
            <a:r>
              <a:rPr lang="sk-SK" sz="1250" b="1" dirty="0">
                <a:latin typeface="Helvetica Neue" charset="0"/>
                <a:ea typeface="Helvetica Neue" charset="0"/>
                <a:cs typeface="Helvetica Neue" charset="0"/>
              </a:rPr>
              <a:t> </a:t>
            </a:r>
            <a:r>
              <a:rPr lang="sk-SK" sz="1250" b="1" dirty="0" err="1">
                <a:latin typeface="Helvetica Neue" charset="0"/>
                <a:ea typeface="Helvetica Neue" charset="0"/>
                <a:cs typeface="Helvetica Neue" charset="0"/>
              </a:rPr>
              <a:t>world</a:t>
            </a:r>
            <a:endParaRPr lang="sk-SK" sz="1250" b="1" dirty="0">
              <a:latin typeface="Helvetica Neue" charset="0"/>
              <a:ea typeface="Helvetica Neue" charset="0"/>
              <a:cs typeface="Helvetica Neue" charset="0"/>
            </a:endParaRPr>
          </a:p>
          <a:p>
            <a:pPr marL="0" indent="0">
              <a:buNone/>
            </a:pPr>
            <a:r>
              <a:rPr lang="sk-SK" sz="1250" dirty="0" err="1">
                <a:latin typeface="Helvetica Neue" charset="0"/>
                <a:ea typeface="Helvetica Neue" charset="0"/>
                <a:cs typeface="Helvetica Neue" charset="0"/>
              </a:rPr>
              <a:t>The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system</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should</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speak</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the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users</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language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with</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words</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phrases</a:t>
            </a:r>
            <a:r>
              <a:rPr lang="sk-SK" sz="1250" dirty="0">
                <a:latin typeface="Helvetica Neue" charset="0"/>
                <a:ea typeface="Helvetica Neue" charset="0"/>
                <a:cs typeface="Helvetica Neue" charset="0"/>
              </a:rPr>
              <a:t> and </a:t>
            </a:r>
            <a:r>
              <a:rPr lang="sk-SK" sz="1250" dirty="0" err="1">
                <a:latin typeface="Helvetica Neue" charset="0"/>
                <a:ea typeface="Helvetica Neue" charset="0"/>
                <a:cs typeface="Helvetica Neue" charset="0"/>
              </a:rPr>
              <a:t>concepts</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familiar</a:t>
            </a:r>
            <a:r>
              <a:rPr lang="sk-SK" sz="1250" dirty="0">
                <a:latin typeface="Helvetica Neue" charset="0"/>
                <a:ea typeface="Helvetica Neue" charset="0"/>
                <a:cs typeface="Helvetica Neue" charset="0"/>
              </a:rPr>
              <a:t> to </a:t>
            </a:r>
            <a:r>
              <a:rPr lang="sk-SK" sz="1250" dirty="0" err="1">
                <a:latin typeface="Helvetica Neue" charset="0"/>
                <a:ea typeface="Helvetica Neue" charset="0"/>
                <a:cs typeface="Helvetica Neue" charset="0"/>
              </a:rPr>
              <a:t>the</a:t>
            </a:r>
            <a:r>
              <a:rPr lang="sk-SK" sz="1250" dirty="0">
                <a:latin typeface="Helvetica Neue" charset="0"/>
                <a:ea typeface="Helvetica Neue" charset="0"/>
                <a:cs typeface="Helvetica Neue" charset="0"/>
              </a:rPr>
              <a:t> user, </a:t>
            </a:r>
            <a:r>
              <a:rPr lang="sk-SK" sz="1250" dirty="0" err="1">
                <a:latin typeface="Helvetica Neue" charset="0"/>
                <a:ea typeface="Helvetica Neue" charset="0"/>
                <a:cs typeface="Helvetica Neue" charset="0"/>
              </a:rPr>
              <a:t>rather</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than</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system-oriented</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terms</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Follow</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real-world</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conventions</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making</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information</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appear</a:t>
            </a:r>
            <a:r>
              <a:rPr lang="sk-SK" sz="1250" dirty="0">
                <a:latin typeface="Helvetica Neue" charset="0"/>
                <a:ea typeface="Helvetica Neue" charset="0"/>
                <a:cs typeface="Helvetica Neue" charset="0"/>
              </a:rPr>
              <a:t> in a </a:t>
            </a:r>
            <a:r>
              <a:rPr lang="sk-SK" sz="1250" dirty="0" err="1">
                <a:latin typeface="Helvetica Neue" charset="0"/>
                <a:ea typeface="Helvetica Neue" charset="0"/>
                <a:cs typeface="Helvetica Neue" charset="0"/>
              </a:rPr>
              <a:t>natural</a:t>
            </a:r>
            <a:r>
              <a:rPr lang="sk-SK" sz="1250" dirty="0">
                <a:latin typeface="Helvetica Neue" charset="0"/>
                <a:ea typeface="Helvetica Neue" charset="0"/>
                <a:cs typeface="Helvetica Neue" charset="0"/>
              </a:rPr>
              <a:t> and </a:t>
            </a:r>
            <a:r>
              <a:rPr lang="sk-SK" sz="1250" dirty="0" err="1">
                <a:latin typeface="Helvetica Neue" charset="0"/>
                <a:ea typeface="Helvetica Neue" charset="0"/>
                <a:cs typeface="Helvetica Neue" charset="0"/>
              </a:rPr>
              <a:t>logical</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order</a:t>
            </a:r>
            <a:r>
              <a:rPr lang="sk-SK" sz="1250" dirty="0">
                <a:latin typeface="Helvetica Neue" charset="0"/>
                <a:ea typeface="Helvetica Neue" charset="0"/>
                <a:cs typeface="Helvetica Neue" charset="0"/>
              </a:rPr>
              <a:t>.</a:t>
            </a:r>
          </a:p>
          <a:p>
            <a:pPr marL="0" indent="0">
              <a:buNone/>
            </a:pPr>
            <a:r>
              <a:rPr lang="sk-SK" sz="1250" dirty="0">
                <a:latin typeface="Helvetica Neue" charset="0"/>
                <a:ea typeface="Helvetica Neue" charset="0"/>
                <a:cs typeface="Helvetica Neue" charset="0"/>
              </a:rPr>
              <a:t> </a:t>
            </a:r>
          </a:p>
          <a:p>
            <a:pPr marL="0" indent="0">
              <a:buNone/>
            </a:pPr>
            <a:r>
              <a:rPr lang="sk-SK" sz="1250" b="1" dirty="0">
                <a:latin typeface="Helvetica Neue" charset="0"/>
                <a:ea typeface="Helvetica Neue" charset="0"/>
                <a:cs typeface="Helvetica Neue" charset="0"/>
              </a:rPr>
              <a:t>User </a:t>
            </a:r>
            <a:r>
              <a:rPr lang="sk-SK" sz="1250" b="1" dirty="0" err="1">
                <a:latin typeface="Helvetica Neue" charset="0"/>
                <a:ea typeface="Helvetica Neue" charset="0"/>
                <a:cs typeface="Helvetica Neue" charset="0"/>
              </a:rPr>
              <a:t>control</a:t>
            </a:r>
            <a:r>
              <a:rPr lang="sk-SK" sz="1250" b="1" dirty="0">
                <a:latin typeface="Helvetica Neue" charset="0"/>
                <a:ea typeface="Helvetica Neue" charset="0"/>
                <a:cs typeface="Helvetica Neue" charset="0"/>
              </a:rPr>
              <a:t> and </a:t>
            </a:r>
            <a:r>
              <a:rPr lang="sk-SK" sz="1250" b="1" dirty="0" err="1">
                <a:latin typeface="Helvetica Neue" charset="0"/>
                <a:ea typeface="Helvetica Neue" charset="0"/>
                <a:cs typeface="Helvetica Neue" charset="0"/>
              </a:rPr>
              <a:t>freedom</a:t>
            </a:r>
            <a:endParaRPr lang="sk-SK" sz="1250" b="1" dirty="0">
              <a:latin typeface="Helvetica Neue" charset="0"/>
              <a:ea typeface="Helvetica Neue" charset="0"/>
              <a:cs typeface="Helvetica Neue" charset="0"/>
            </a:endParaRPr>
          </a:p>
          <a:p>
            <a:pPr marL="0" indent="0">
              <a:buNone/>
            </a:pPr>
            <a:r>
              <a:rPr lang="sk-SK" sz="1250" dirty="0" err="1">
                <a:latin typeface="Helvetica Neue" charset="0"/>
                <a:ea typeface="Helvetica Neue" charset="0"/>
                <a:cs typeface="Helvetica Neue" charset="0"/>
              </a:rPr>
              <a:t>Users</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often</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choose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system</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functions</a:t>
            </a:r>
            <a:r>
              <a:rPr lang="sk-SK" sz="1250" dirty="0">
                <a:latin typeface="Helvetica Neue" charset="0"/>
                <a:ea typeface="Helvetica Neue" charset="0"/>
                <a:cs typeface="Helvetica Neue" charset="0"/>
              </a:rPr>
              <a:t> by </a:t>
            </a:r>
            <a:r>
              <a:rPr lang="sk-SK" sz="1250" dirty="0" err="1">
                <a:latin typeface="Helvetica Neue" charset="0"/>
                <a:ea typeface="Helvetica Neue" charset="0"/>
                <a:cs typeface="Helvetica Neue" charset="0"/>
              </a:rPr>
              <a:t>mistake</a:t>
            </a:r>
            <a:r>
              <a:rPr lang="sk-SK" sz="1250" dirty="0">
                <a:latin typeface="Helvetica Neue" charset="0"/>
                <a:ea typeface="Helvetica Neue" charset="0"/>
                <a:cs typeface="Helvetica Neue" charset="0"/>
              </a:rPr>
              <a:t> and </a:t>
            </a:r>
            <a:r>
              <a:rPr lang="sk-SK" sz="1250" dirty="0" err="1">
                <a:latin typeface="Helvetica Neue" charset="0"/>
                <a:ea typeface="Helvetica Neue" charset="0"/>
                <a:cs typeface="Helvetica Neue" charset="0"/>
              </a:rPr>
              <a:t>will</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need</a:t>
            </a:r>
            <a:r>
              <a:rPr lang="sk-SK" sz="1250" dirty="0">
                <a:latin typeface="Helvetica Neue" charset="0"/>
                <a:ea typeface="Helvetica Neue" charset="0"/>
                <a:cs typeface="Helvetica Neue" charset="0"/>
              </a:rPr>
              <a:t> a </a:t>
            </a:r>
            <a:r>
              <a:rPr lang="sk-SK" sz="1250" dirty="0" err="1">
                <a:latin typeface="Helvetica Neue" charset="0"/>
                <a:ea typeface="Helvetica Neue" charset="0"/>
                <a:cs typeface="Helvetica Neue" charset="0"/>
              </a:rPr>
              <a:t>clearly</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marked</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emergency</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exit</a:t>
            </a:r>
            <a:r>
              <a:rPr lang="sk-SK" sz="1250" dirty="0">
                <a:latin typeface="Helvetica Neue" charset="0"/>
                <a:ea typeface="Helvetica Neue" charset="0"/>
                <a:cs typeface="Helvetica Neue" charset="0"/>
              </a:rPr>
              <a:t>" to </a:t>
            </a:r>
            <a:r>
              <a:rPr lang="sk-SK" sz="1250" dirty="0" err="1">
                <a:latin typeface="Helvetica Neue" charset="0"/>
                <a:ea typeface="Helvetica Neue" charset="0"/>
                <a:cs typeface="Helvetica Neue" charset="0"/>
              </a:rPr>
              <a:t>leave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the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unwanted</a:t>
            </a:r>
            <a:r>
              <a:rPr lang="sk-SK" sz="1250" dirty="0">
                <a:latin typeface="Helvetica Neue" charset="0"/>
                <a:ea typeface="Helvetica Neue" charset="0"/>
                <a:cs typeface="Helvetica Neue" charset="0"/>
              </a:rPr>
              <a:t> state </a:t>
            </a:r>
            <a:r>
              <a:rPr lang="sk-SK" sz="1250" dirty="0" err="1">
                <a:latin typeface="Helvetica Neue" charset="0"/>
                <a:ea typeface="Helvetica Neue" charset="0"/>
                <a:cs typeface="Helvetica Neue" charset="0"/>
              </a:rPr>
              <a:t>without</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having</a:t>
            </a:r>
            <a:r>
              <a:rPr lang="sk-SK" sz="1250" dirty="0">
                <a:latin typeface="Helvetica Neue" charset="0"/>
                <a:ea typeface="Helvetica Neue" charset="0"/>
                <a:cs typeface="Helvetica Neue" charset="0"/>
              </a:rPr>
              <a:t> to go </a:t>
            </a:r>
            <a:r>
              <a:rPr lang="sk-SK" sz="1250" dirty="0" err="1">
                <a:latin typeface="Helvetica Neue" charset="0"/>
                <a:ea typeface="Helvetica Neue" charset="0"/>
                <a:cs typeface="Helvetica Neue" charset="0"/>
              </a:rPr>
              <a:t>through</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an</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extended</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dialogue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Support</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undo</a:t>
            </a:r>
            <a:r>
              <a:rPr lang="sk-SK" sz="1250" dirty="0">
                <a:latin typeface="Helvetica Neue" charset="0"/>
                <a:ea typeface="Helvetica Neue" charset="0"/>
                <a:cs typeface="Helvetica Neue" charset="0"/>
              </a:rPr>
              <a:t> and </a:t>
            </a:r>
            <a:r>
              <a:rPr lang="sk-SK" sz="1250" dirty="0" err="1">
                <a:latin typeface="Helvetica Neue" charset="0"/>
                <a:ea typeface="Helvetica Neue" charset="0"/>
                <a:cs typeface="Helvetica Neue" charset="0"/>
              </a:rPr>
              <a:t>redo</a:t>
            </a:r>
            <a:r>
              <a:rPr lang="sk-SK" sz="1250" dirty="0">
                <a:latin typeface="Helvetica Neue" charset="0"/>
                <a:ea typeface="Helvetica Neue" charset="0"/>
                <a:cs typeface="Helvetica Neue" charset="0"/>
              </a:rPr>
              <a:t>.</a:t>
            </a:r>
          </a:p>
          <a:p>
            <a:pPr marL="0" indent="0">
              <a:buNone/>
            </a:pPr>
            <a:r>
              <a:rPr lang="sk-SK" sz="1250" dirty="0">
                <a:latin typeface="Helvetica Neue" charset="0"/>
                <a:ea typeface="Helvetica Neue" charset="0"/>
                <a:cs typeface="Helvetica Neue" charset="0"/>
              </a:rPr>
              <a:t> </a:t>
            </a:r>
          </a:p>
          <a:p>
            <a:pPr marL="0" indent="0">
              <a:buNone/>
            </a:pPr>
            <a:r>
              <a:rPr lang="sk-SK" sz="1250" b="1" dirty="0" err="1">
                <a:latin typeface="Helvetica Neue" charset="0"/>
                <a:ea typeface="Helvetica Neue" charset="0"/>
                <a:cs typeface="Helvetica Neue" charset="0"/>
              </a:rPr>
              <a:t>Consistency</a:t>
            </a:r>
            <a:r>
              <a:rPr lang="sk-SK" sz="1250" b="1" dirty="0">
                <a:latin typeface="Helvetica Neue" charset="0"/>
                <a:ea typeface="Helvetica Neue" charset="0"/>
                <a:cs typeface="Helvetica Neue" charset="0"/>
              </a:rPr>
              <a:t> and </a:t>
            </a:r>
            <a:r>
              <a:rPr lang="sk-SK" sz="1250" b="1" dirty="0" err="1">
                <a:latin typeface="Helvetica Neue" charset="0"/>
                <a:ea typeface="Helvetica Neue" charset="0"/>
                <a:cs typeface="Helvetica Neue" charset="0"/>
              </a:rPr>
              <a:t>standards</a:t>
            </a:r>
            <a:endParaRPr lang="sk-SK" sz="1250" b="1" dirty="0">
              <a:latin typeface="Helvetica Neue" charset="0"/>
              <a:ea typeface="Helvetica Neue" charset="0"/>
              <a:cs typeface="Helvetica Neue" charset="0"/>
            </a:endParaRPr>
          </a:p>
          <a:p>
            <a:pPr marL="0" indent="0">
              <a:buNone/>
            </a:pPr>
            <a:r>
              <a:rPr lang="sk-SK" sz="1250" dirty="0" err="1">
                <a:latin typeface="Helvetica Neue" charset="0"/>
                <a:ea typeface="Helvetica Neue" charset="0"/>
                <a:cs typeface="Helvetica Neue" charset="0"/>
              </a:rPr>
              <a:t>Users</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should</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not</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have</a:t>
            </a:r>
            <a:r>
              <a:rPr lang="sk-SK" sz="1250" dirty="0">
                <a:latin typeface="Helvetica Neue" charset="0"/>
                <a:ea typeface="Helvetica Neue" charset="0"/>
                <a:cs typeface="Helvetica Neue" charset="0"/>
              </a:rPr>
              <a:t> to </a:t>
            </a:r>
            <a:r>
              <a:rPr lang="sk-SK" sz="1250" dirty="0" err="1">
                <a:latin typeface="Helvetica Neue" charset="0"/>
                <a:ea typeface="Helvetica Neue" charset="0"/>
                <a:cs typeface="Helvetica Neue" charset="0"/>
              </a:rPr>
              <a:t>wonder</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whether</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different</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words</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situations</a:t>
            </a:r>
            <a:r>
              <a:rPr lang="sk-SK" sz="1250" dirty="0">
                <a:latin typeface="Helvetica Neue" charset="0"/>
                <a:ea typeface="Helvetica Neue" charset="0"/>
                <a:cs typeface="Helvetica Neue" charset="0"/>
              </a:rPr>
              <a:t>, or </a:t>
            </a:r>
            <a:r>
              <a:rPr lang="sk-SK" sz="1250" dirty="0" err="1">
                <a:latin typeface="Helvetica Neue" charset="0"/>
                <a:ea typeface="Helvetica Neue" charset="0"/>
                <a:cs typeface="Helvetica Neue" charset="0"/>
              </a:rPr>
              <a:t>actions</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mean</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the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same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thing</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Follow</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platform</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conventions</a:t>
            </a:r>
            <a:r>
              <a:rPr lang="sk-SK" sz="1250" dirty="0">
                <a:latin typeface="Helvetica Neue" charset="0"/>
                <a:ea typeface="Helvetica Neue" charset="0"/>
                <a:cs typeface="Helvetica Neue" charset="0"/>
              </a:rPr>
              <a:t>.</a:t>
            </a:r>
          </a:p>
          <a:p>
            <a:pPr marL="0" indent="0">
              <a:buNone/>
            </a:pPr>
            <a:r>
              <a:rPr lang="sk-SK" sz="1250" dirty="0">
                <a:latin typeface="Helvetica Neue" charset="0"/>
                <a:ea typeface="Helvetica Neue" charset="0"/>
                <a:cs typeface="Helvetica Neue" charset="0"/>
              </a:rPr>
              <a:t> </a:t>
            </a:r>
          </a:p>
          <a:p>
            <a:pPr marL="0" indent="0">
              <a:buNone/>
            </a:pPr>
            <a:r>
              <a:rPr lang="sk-SK" sz="1250" b="1" dirty="0" err="1">
                <a:latin typeface="Helvetica Neue" charset="0"/>
                <a:ea typeface="Helvetica Neue" charset="0"/>
                <a:cs typeface="Helvetica Neue" charset="0"/>
              </a:rPr>
              <a:t>Error</a:t>
            </a:r>
            <a:r>
              <a:rPr lang="sk-SK" sz="1250" b="1" dirty="0">
                <a:latin typeface="Helvetica Neue" charset="0"/>
                <a:ea typeface="Helvetica Neue" charset="0"/>
                <a:cs typeface="Helvetica Neue" charset="0"/>
              </a:rPr>
              <a:t> </a:t>
            </a:r>
            <a:r>
              <a:rPr lang="sk-SK" sz="1250" b="1" dirty="0" err="1">
                <a:latin typeface="Helvetica Neue" charset="0"/>
                <a:ea typeface="Helvetica Neue" charset="0"/>
                <a:cs typeface="Helvetica Neue" charset="0"/>
              </a:rPr>
              <a:t>prevention</a:t>
            </a:r>
            <a:endParaRPr lang="sk-SK" sz="1250" b="1" dirty="0">
              <a:latin typeface="Helvetica Neue" charset="0"/>
              <a:ea typeface="Helvetica Neue" charset="0"/>
              <a:cs typeface="Helvetica Neue" charset="0"/>
            </a:endParaRPr>
          </a:p>
          <a:p>
            <a:pPr marL="0" indent="0">
              <a:buNone/>
            </a:pPr>
            <a:r>
              <a:rPr lang="sk-SK" sz="1250" dirty="0" err="1">
                <a:latin typeface="Helvetica Neue" charset="0"/>
                <a:ea typeface="Helvetica Neue" charset="0"/>
                <a:cs typeface="Helvetica Neue" charset="0"/>
              </a:rPr>
              <a:t>Even</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better</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than</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good</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error</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messages</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is</a:t>
            </a:r>
            <a:r>
              <a:rPr lang="sk-SK" sz="1250" dirty="0">
                <a:latin typeface="Helvetica Neue" charset="0"/>
                <a:ea typeface="Helvetica Neue" charset="0"/>
                <a:cs typeface="Helvetica Neue" charset="0"/>
              </a:rPr>
              <a:t> a </a:t>
            </a:r>
            <a:r>
              <a:rPr lang="sk-SK" sz="1250" dirty="0" err="1">
                <a:latin typeface="Helvetica Neue" charset="0"/>
                <a:ea typeface="Helvetica Neue" charset="0"/>
                <a:cs typeface="Helvetica Neue" charset="0"/>
              </a:rPr>
              <a:t>careful</a:t>
            </a:r>
            <a:r>
              <a:rPr lang="sk-SK" sz="1250" dirty="0">
                <a:latin typeface="Helvetica Neue" charset="0"/>
                <a:ea typeface="Helvetica Neue" charset="0"/>
                <a:cs typeface="Helvetica Neue" charset="0"/>
              </a:rPr>
              <a:t> design </a:t>
            </a:r>
            <a:r>
              <a:rPr lang="sk-SK" sz="1250" dirty="0" err="1">
                <a:latin typeface="Helvetica Neue" charset="0"/>
                <a:ea typeface="Helvetica Neue" charset="0"/>
                <a:cs typeface="Helvetica Neue" charset="0"/>
              </a:rPr>
              <a:t>which</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prevents</a:t>
            </a:r>
            <a:r>
              <a:rPr lang="sk-SK" sz="1250" dirty="0">
                <a:latin typeface="Helvetica Neue" charset="0"/>
                <a:ea typeface="Helvetica Neue" charset="0"/>
                <a:cs typeface="Helvetica Neue" charset="0"/>
              </a:rPr>
              <a:t> a </a:t>
            </a:r>
            <a:r>
              <a:rPr lang="sk-SK" sz="1250" dirty="0" err="1">
                <a:latin typeface="Helvetica Neue" charset="0"/>
                <a:ea typeface="Helvetica Neue" charset="0"/>
                <a:cs typeface="Helvetica Neue" charset="0"/>
              </a:rPr>
              <a:t>problem</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from</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occurring</a:t>
            </a:r>
            <a:r>
              <a:rPr lang="sk-SK" sz="1250" dirty="0">
                <a:latin typeface="Helvetica Neue" charset="0"/>
                <a:ea typeface="Helvetica Neue" charset="0"/>
                <a:cs typeface="Helvetica Neue" charset="0"/>
              </a:rPr>
              <a:t> in </a:t>
            </a:r>
            <a:r>
              <a:rPr lang="sk-SK" sz="1250" dirty="0" err="1">
                <a:latin typeface="Helvetica Neue" charset="0"/>
                <a:ea typeface="Helvetica Neue" charset="0"/>
                <a:cs typeface="Helvetica Neue" charset="0"/>
              </a:rPr>
              <a:t>the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first</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place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Either</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eliminate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error-prone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conditions</a:t>
            </a:r>
            <a:r>
              <a:rPr lang="sk-SK" sz="1250" dirty="0">
                <a:latin typeface="Helvetica Neue" charset="0"/>
                <a:ea typeface="Helvetica Neue" charset="0"/>
                <a:cs typeface="Helvetica Neue" charset="0"/>
              </a:rPr>
              <a:t> or </a:t>
            </a:r>
            <a:r>
              <a:rPr lang="sk-SK" sz="1250" dirty="0" err="1">
                <a:latin typeface="Helvetica Neue" charset="0"/>
                <a:ea typeface="Helvetica Neue" charset="0"/>
                <a:cs typeface="Helvetica Neue" charset="0"/>
              </a:rPr>
              <a:t>check</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for</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them</a:t>
            </a:r>
            <a:r>
              <a:rPr lang="sk-SK" sz="1250" dirty="0">
                <a:latin typeface="Helvetica Neue" charset="0"/>
                <a:ea typeface="Helvetica Neue" charset="0"/>
                <a:cs typeface="Helvetica Neue" charset="0"/>
              </a:rPr>
              <a:t> and </a:t>
            </a:r>
            <a:r>
              <a:rPr lang="sk-SK" sz="1250" dirty="0" err="1">
                <a:latin typeface="Helvetica Neue" charset="0"/>
                <a:ea typeface="Helvetica Neue" charset="0"/>
                <a:cs typeface="Helvetica Neue" charset="0"/>
              </a:rPr>
              <a:t>present</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users</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with</a:t>
            </a:r>
            <a:r>
              <a:rPr lang="sk-SK" sz="1250" dirty="0">
                <a:latin typeface="Helvetica Neue" charset="0"/>
                <a:ea typeface="Helvetica Neue" charset="0"/>
                <a:cs typeface="Helvetica Neue" charset="0"/>
              </a:rPr>
              <a:t> a </a:t>
            </a:r>
            <a:r>
              <a:rPr lang="sk-SK" sz="1250" dirty="0" err="1">
                <a:latin typeface="Helvetica Neue" charset="0"/>
                <a:ea typeface="Helvetica Neue" charset="0"/>
                <a:cs typeface="Helvetica Neue" charset="0"/>
              </a:rPr>
              <a:t>confirmation</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option</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before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they</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commit</a:t>
            </a:r>
            <a:r>
              <a:rPr lang="sk-SK" sz="1250" dirty="0">
                <a:latin typeface="Helvetica Neue" charset="0"/>
                <a:ea typeface="Helvetica Neue" charset="0"/>
                <a:cs typeface="Helvetica Neue" charset="0"/>
              </a:rPr>
              <a:t> to </a:t>
            </a:r>
            <a:r>
              <a:rPr lang="sk-SK" sz="1250" dirty="0" err="1">
                <a:latin typeface="Helvetica Neue" charset="0"/>
                <a:ea typeface="Helvetica Neue" charset="0"/>
                <a:cs typeface="Helvetica Neue" charset="0"/>
              </a:rPr>
              <a:t>the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action</a:t>
            </a:r>
            <a:r>
              <a:rPr lang="sk-SK" sz="1250" dirty="0">
                <a:latin typeface="Helvetica Neue" charset="0"/>
                <a:ea typeface="Helvetica Neue" charset="0"/>
                <a:cs typeface="Helvetica Neue" charset="0"/>
              </a:rPr>
              <a:t>.</a:t>
            </a:r>
            <a:endParaRPr lang="en-US" sz="1250" dirty="0">
              <a:latin typeface="Helvetica Neue" charset="0"/>
              <a:ea typeface="Helvetica Neue" charset="0"/>
              <a:cs typeface="Helvetica Neue" charset="0"/>
            </a:endParaRPr>
          </a:p>
        </p:txBody>
      </p:sp>
      <p:sp>
        <p:nvSpPr>
          <p:cNvPr id="6" name="Content Placeholder 5"/>
          <p:cNvSpPr>
            <a:spLocks noGrp="1"/>
          </p:cNvSpPr>
          <p:nvPr>
            <p:ph sz="half" idx="2"/>
          </p:nvPr>
        </p:nvSpPr>
        <p:spPr>
          <a:xfrm>
            <a:off x="4572001" y="195146"/>
            <a:ext cx="4282068" cy="6517888"/>
          </a:xfrm>
        </p:spPr>
        <p:txBody>
          <a:bodyPr>
            <a:noAutofit/>
          </a:bodyPr>
          <a:lstStyle/>
          <a:p>
            <a:pPr marL="0" indent="0">
              <a:buNone/>
            </a:pPr>
            <a:r>
              <a:rPr lang="en-US" sz="1250" b="1" dirty="0">
                <a:latin typeface="Helvetica Neue" charset="0"/>
                <a:ea typeface="Helvetica Neue" charset="0"/>
                <a:cs typeface="Helvetica Neue" charset="0"/>
              </a:rPr>
              <a:t>Recognition rather than recall</a:t>
            </a:r>
          </a:p>
          <a:p>
            <a:pPr marL="0" indent="0">
              <a:buNone/>
            </a:pPr>
            <a:r>
              <a:rPr lang="en-US" sz="1250" dirty="0">
                <a:latin typeface="Helvetica Neue" charset="0"/>
                <a:ea typeface="Helvetica Neue" charset="0"/>
                <a:cs typeface="Helvetica Neue" charset="0"/>
              </a:rPr>
              <a:t>Minimize the user's memory load by making objects, actions, and options visible. The user should not have to remember information from one part of the dialogue to another. Instructions for use of the system should be visible or easily retrievable whenever appropriate.</a:t>
            </a:r>
          </a:p>
          <a:p>
            <a:pPr marL="0" indent="0">
              <a:buNone/>
            </a:pPr>
            <a:r>
              <a:rPr lang="sk-SK" sz="1250" dirty="0">
                <a:latin typeface="Helvetica Neue" charset="0"/>
                <a:ea typeface="Helvetica Neue" charset="0"/>
                <a:cs typeface="Helvetica Neue" charset="0"/>
              </a:rPr>
              <a:t> </a:t>
            </a:r>
          </a:p>
          <a:p>
            <a:pPr marL="0" indent="0">
              <a:buNone/>
            </a:pPr>
            <a:r>
              <a:rPr lang="sk-SK" sz="1250" b="1" dirty="0">
                <a:latin typeface="Helvetica Neue" charset="0"/>
                <a:ea typeface="Helvetica Neue" charset="0"/>
                <a:cs typeface="Helvetica Neue" charset="0"/>
              </a:rPr>
              <a:t>Flexibility and </a:t>
            </a:r>
            <a:r>
              <a:rPr lang="sk-SK" sz="1250" b="1" dirty="0" err="1">
                <a:latin typeface="Helvetica Neue" charset="0"/>
                <a:ea typeface="Helvetica Neue" charset="0"/>
                <a:cs typeface="Helvetica Neue" charset="0"/>
              </a:rPr>
              <a:t>efficiency</a:t>
            </a:r>
            <a:r>
              <a:rPr lang="sk-SK" sz="1250" b="1" dirty="0">
                <a:latin typeface="Helvetica Neue" charset="0"/>
                <a:ea typeface="Helvetica Neue" charset="0"/>
                <a:cs typeface="Helvetica Neue" charset="0"/>
              </a:rPr>
              <a:t> of </a:t>
            </a:r>
            <a:r>
              <a:rPr lang="sk-SK" sz="1250" b="1" dirty="0" err="1">
                <a:latin typeface="Helvetica Neue" charset="0"/>
                <a:ea typeface="Helvetica Neue" charset="0"/>
                <a:cs typeface="Helvetica Neue" charset="0"/>
              </a:rPr>
              <a:t>use</a:t>
            </a:r>
            <a:endParaRPr lang="sk-SK" sz="1250" b="1" dirty="0">
              <a:latin typeface="Helvetica Neue" charset="0"/>
              <a:ea typeface="Helvetica Neue" charset="0"/>
              <a:cs typeface="Helvetica Neue" charset="0"/>
            </a:endParaRPr>
          </a:p>
          <a:p>
            <a:pPr marL="0" indent="0">
              <a:buNone/>
            </a:pPr>
            <a:r>
              <a:rPr lang="sk-SK" sz="1250" dirty="0" err="1">
                <a:latin typeface="Helvetica Neue" charset="0"/>
                <a:ea typeface="Helvetica Neue" charset="0"/>
                <a:cs typeface="Helvetica Neue" charset="0"/>
              </a:rPr>
              <a:t>Accelerators</a:t>
            </a:r>
            <a:r>
              <a:rPr lang="sk-SK" sz="1250" dirty="0">
                <a:latin typeface="Helvetica Neue" charset="0"/>
                <a:ea typeface="Helvetica Neue" charset="0"/>
                <a:cs typeface="Helvetica Neue" charset="0"/>
              </a:rPr>
              <a:t> -- </a:t>
            </a:r>
            <a:r>
              <a:rPr lang="sk-SK" sz="1250" dirty="0" err="1">
                <a:latin typeface="Helvetica Neue" charset="0"/>
                <a:ea typeface="Helvetica Neue" charset="0"/>
                <a:cs typeface="Helvetica Neue" charset="0"/>
              </a:rPr>
              <a:t>unseen</a:t>
            </a:r>
            <a:r>
              <a:rPr lang="sk-SK" sz="1250" dirty="0">
                <a:latin typeface="Helvetica Neue" charset="0"/>
                <a:ea typeface="Helvetica Neue" charset="0"/>
                <a:cs typeface="Helvetica Neue" charset="0"/>
              </a:rPr>
              <a:t> by </a:t>
            </a:r>
            <a:r>
              <a:rPr lang="sk-SK" sz="1250" dirty="0" err="1">
                <a:latin typeface="Helvetica Neue" charset="0"/>
                <a:ea typeface="Helvetica Neue" charset="0"/>
                <a:cs typeface="Helvetica Neue" charset="0"/>
              </a:rPr>
              <a:t>the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novice</a:t>
            </a:r>
            <a:r>
              <a:rPr lang="sk-SK" sz="1250" dirty="0">
                <a:latin typeface="Helvetica Neue" charset="0"/>
                <a:ea typeface="Helvetica Neue" charset="0"/>
                <a:cs typeface="Helvetica Neue" charset="0"/>
              </a:rPr>
              <a:t> user -- </a:t>
            </a:r>
            <a:r>
              <a:rPr lang="sk-SK" sz="1250" dirty="0" err="1">
                <a:latin typeface="Helvetica Neue" charset="0"/>
                <a:ea typeface="Helvetica Neue" charset="0"/>
                <a:cs typeface="Helvetica Neue" charset="0"/>
              </a:rPr>
              <a:t>may</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often</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speed</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up</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the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interaction</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for</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the</a:t>
            </a:r>
            <a:r>
              <a:rPr lang="sk-SK" sz="1250" dirty="0">
                <a:latin typeface="Helvetica Neue" charset="0"/>
                <a:ea typeface="Helvetica Neue" charset="0"/>
                <a:cs typeface="Helvetica Neue" charset="0"/>
              </a:rPr>
              <a:t> expert user </a:t>
            </a:r>
            <a:r>
              <a:rPr lang="sk-SK" sz="1250" dirty="0" err="1">
                <a:latin typeface="Helvetica Neue" charset="0"/>
                <a:ea typeface="Helvetica Neue" charset="0"/>
                <a:cs typeface="Helvetica Neue" charset="0"/>
              </a:rPr>
              <a:t>such</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that</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the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system</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can</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cater</a:t>
            </a:r>
            <a:r>
              <a:rPr lang="sk-SK" sz="1250" dirty="0">
                <a:latin typeface="Helvetica Neue" charset="0"/>
                <a:ea typeface="Helvetica Neue" charset="0"/>
                <a:cs typeface="Helvetica Neue" charset="0"/>
              </a:rPr>
              <a:t> to </a:t>
            </a:r>
            <a:r>
              <a:rPr lang="sk-SK" sz="1250" dirty="0" err="1">
                <a:latin typeface="Helvetica Neue" charset="0"/>
                <a:ea typeface="Helvetica Neue" charset="0"/>
                <a:cs typeface="Helvetica Neue" charset="0"/>
              </a:rPr>
              <a:t>both</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inexperienced</a:t>
            </a:r>
            <a:r>
              <a:rPr lang="sk-SK" sz="1250" dirty="0">
                <a:latin typeface="Helvetica Neue" charset="0"/>
                <a:ea typeface="Helvetica Neue" charset="0"/>
                <a:cs typeface="Helvetica Neue" charset="0"/>
              </a:rPr>
              <a:t> and </a:t>
            </a:r>
            <a:r>
              <a:rPr lang="sk-SK" sz="1250" dirty="0" err="1">
                <a:latin typeface="Helvetica Neue" charset="0"/>
                <a:ea typeface="Helvetica Neue" charset="0"/>
                <a:cs typeface="Helvetica Neue" charset="0"/>
              </a:rPr>
              <a:t>experienced</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users</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Allow</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users</a:t>
            </a:r>
            <a:r>
              <a:rPr lang="sk-SK" sz="1250" dirty="0">
                <a:latin typeface="Helvetica Neue" charset="0"/>
                <a:ea typeface="Helvetica Neue" charset="0"/>
                <a:cs typeface="Helvetica Neue" charset="0"/>
              </a:rPr>
              <a:t> to </a:t>
            </a:r>
            <a:r>
              <a:rPr lang="sk-SK" sz="1250" dirty="0" err="1">
                <a:latin typeface="Helvetica Neue" charset="0"/>
                <a:ea typeface="Helvetica Neue" charset="0"/>
                <a:cs typeface="Helvetica Neue" charset="0"/>
              </a:rPr>
              <a:t>tailor</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frequent</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actions</a:t>
            </a:r>
            <a:r>
              <a:rPr lang="sk-SK" sz="1250" dirty="0">
                <a:latin typeface="Helvetica Neue" charset="0"/>
                <a:ea typeface="Helvetica Neue" charset="0"/>
                <a:cs typeface="Helvetica Neue" charset="0"/>
              </a:rPr>
              <a:t>.</a:t>
            </a:r>
          </a:p>
          <a:p>
            <a:pPr marL="0" indent="0">
              <a:buNone/>
            </a:pPr>
            <a:r>
              <a:rPr lang="sk-SK" sz="1250" dirty="0">
                <a:latin typeface="Helvetica Neue" charset="0"/>
                <a:ea typeface="Helvetica Neue" charset="0"/>
                <a:cs typeface="Helvetica Neue" charset="0"/>
              </a:rPr>
              <a:t> </a:t>
            </a:r>
          </a:p>
          <a:p>
            <a:pPr marL="0" indent="0">
              <a:buNone/>
            </a:pPr>
            <a:r>
              <a:rPr lang="sk-SK" sz="1250" b="1" dirty="0" err="1">
                <a:latin typeface="Helvetica Neue" charset="0"/>
                <a:ea typeface="Helvetica Neue" charset="0"/>
                <a:cs typeface="Helvetica Neue" charset="0"/>
              </a:rPr>
              <a:t>Aesthetic</a:t>
            </a:r>
            <a:r>
              <a:rPr lang="sk-SK" sz="1250" b="1" dirty="0">
                <a:latin typeface="Helvetica Neue" charset="0"/>
                <a:ea typeface="Helvetica Neue" charset="0"/>
                <a:cs typeface="Helvetica Neue" charset="0"/>
              </a:rPr>
              <a:t> and </a:t>
            </a:r>
            <a:r>
              <a:rPr lang="sk-SK" sz="1250" b="1" dirty="0" err="1">
                <a:latin typeface="Helvetica Neue" charset="0"/>
                <a:ea typeface="Helvetica Neue" charset="0"/>
                <a:cs typeface="Helvetica Neue" charset="0"/>
              </a:rPr>
              <a:t>minimalist</a:t>
            </a:r>
            <a:r>
              <a:rPr lang="sk-SK" sz="1250" b="1" dirty="0">
                <a:latin typeface="Helvetica Neue" charset="0"/>
                <a:ea typeface="Helvetica Neue" charset="0"/>
                <a:cs typeface="Helvetica Neue" charset="0"/>
              </a:rPr>
              <a:t> design</a:t>
            </a:r>
          </a:p>
          <a:p>
            <a:pPr marL="0" indent="0">
              <a:buNone/>
            </a:pPr>
            <a:r>
              <a:rPr lang="sk-SK" sz="1250" dirty="0" err="1">
                <a:latin typeface="Helvetica Neue" charset="0"/>
                <a:ea typeface="Helvetica Neue" charset="0"/>
                <a:cs typeface="Helvetica Neue" charset="0"/>
              </a:rPr>
              <a:t>Dialogues</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should</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not</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contain</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information</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which</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is</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irrelevant</a:t>
            </a:r>
            <a:r>
              <a:rPr lang="sk-SK" sz="1250" dirty="0">
                <a:latin typeface="Helvetica Neue" charset="0"/>
                <a:ea typeface="Helvetica Neue" charset="0"/>
                <a:cs typeface="Helvetica Neue" charset="0"/>
              </a:rPr>
              <a:t> or </a:t>
            </a:r>
            <a:r>
              <a:rPr lang="sk-SK" sz="1250" dirty="0" err="1">
                <a:latin typeface="Helvetica Neue" charset="0"/>
                <a:ea typeface="Helvetica Neue" charset="0"/>
                <a:cs typeface="Helvetica Neue" charset="0"/>
              </a:rPr>
              <a:t>rarely</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needed</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Every</a:t>
            </a:r>
            <a:r>
              <a:rPr lang="sk-SK" sz="1250" dirty="0">
                <a:latin typeface="Helvetica Neue" charset="0"/>
                <a:ea typeface="Helvetica Neue" charset="0"/>
                <a:cs typeface="Helvetica Neue" charset="0"/>
              </a:rPr>
              <a:t> extra </a:t>
            </a:r>
            <a:r>
              <a:rPr lang="sk-SK" sz="1250" dirty="0" err="1">
                <a:latin typeface="Helvetica Neue" charset="0"/>
                <a:ea typeface="Helvetica Neue" charset="0"/>
                <a:cs typeface="Helvetica Neue" charset="0"/>
              </a:rPr>
              <a:t>unit</a:t>
            </a:r>
            <a:r>
              <a:rPr lang="sk-SK" sz="1250" dirty="0">
                <a:latin typeface="Helvetica Neue" charset="0"/>
                <a:ea typeface="Helvetica Neue" charset="0"/>
                <a:cs typeface="Helvetica Neue" charset="0"/>
              </a:rPr>
              <a:t> of </a:t>
            </a:r>
            <a:r>
              <a:rPr lang="sk-SK" sz="1250" dirty="0" err="1">
                <a:latin typeface="Helvetica Neue" charset="0"/>
                <a:ea typeface="Helvetica Neue" charset="0"/>
                <a:cs typeface="Helvetica Neue" charset="0"/>
              </a:rPr>
              <a:t>information</a:t>
            </a:r>
            <a:r>
              <a:rPr lang="sk-SK" sz="1250" dirty="0">
                <a:latin typeface="Helvetica Neue" charset="0"/>
                <a:ea typeface="Helvetica Neue" charset="0"/>
                <a:cs typeface="Helvetica Neue" charset="0"/>
              </a:rPr>
              <a:t> in a </a:t>
            </a:r>
            <a:r>
              <a:rPr lang="sk-SK" sz="1250" dirty="0" err="1">
                <a:latin typeface="Helvetica Neue" charset="0"/>
                <a:ea typeface="Helvetica Neue" charset="0"/>
                <a:cs typeface="Helvetica Neue" charset="0"/>
              </a:rPr>
              <a:t>dialogue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competes</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with</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the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relevant</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units</a:t>
            </a:r>
            <a:r>
              <a:rPr lang="sk-SK" sz="1250" dirty="0">
                <a:latin typeface="Helvetica Neue" charset="0"/>
                <a:ea typeface="Helvetica Neue" charset="0"/>
                <a:cs typeface="Helvetica Neue" charset="0"/>
              </a:rPr>
              <a:t> of </a:t>
            </a:r>
            <a:r>
              <a:rPr lang="sk-SK" sz="1250" dirty="0" err="1">
                <a:latin typeface="Helvetica Neue" charset="0"/>
                <a:ea typeface="Helvetica Neue" charset="0"/>
                <a:cs typeface="Helvetica Neue" charset="0"/>
              </a:rPr>
              <a:t>information</a:t>
            </a:r>
            <a:r>
              <a:rPr lang="sk-SK" sz="1250" dirty="0">
                <a:latin typeface="Helvetica Neue" charset="0"/>
                <a:ea typeface="Helvetica Neue" charset="0"/>
                <a:cs typeface="Helvetica Neue" charset="0"/>
              </a:rPr>
              <a:t> and </a:t>
            </a:r>
            <a:r>
              <a:rPr lang="sk-SK" sz="1250" dirty="0" err="1">
                <a:latin typeface="Helvetica Neue" charset="0"/>
                <a:ea typeface="Helvetica Neue" charset="0"/>
                <a:cs typeface="Helvetica Neue" charset="0"/>
              </a:rPr>
              <a:t>diminishes</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their</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relative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visibility</a:t>
            </a:r>
            <a:r>
              <a:rPr lang="sk-SK" sz="1250" dirty="0">
                <a:latin typeface="Helvetica Neue" charset="0"/>
                <a:ea typeface="Helvetica Neue" charset="0"/>
                <a:cs typeface="Helvetica Neue" charset="0"/>
              </a:rPr>
              <a:t>.</a:t>
            </a:r>
          </a:p>
          <a:p>
            <a:pPr marL="0" indent="0">
              <a:buNone/>
            </a:pPr>
            <a:r>
              <a:rPr lang="sk-SK" sz="1250" dirty="0">
                <a:latin typeface="Helvetica Neue" charset="0"/>
                <a:ea typeface="Helvetica Neue" charset="0"/>
                <a:cs typeface="Helvetica Neue" charset="0"/>
              </a:rPr>
              <a:t> </a:t>
            </a:r>
          </a:p>
          <a:p>
            <a:pPr marL="0" indent="0">
              <a:buNone/>
            </a:pPr>
            <a:r>
              <a:rPr lang="sk-SK" sz="1250" b="1" dirty="0" err="1">
                <a:latin typeface="Helvetica Neue" charset="0"/>
                <a:ea typeface="Helvetica Neue" charset="0"/>
                <a:cs typeface="Helvetica Neue" charset="0"/>
              </a:rPr>
              <a:t>Help</a:t>
            </a:r>
            <a:r>
              <a:rPr lang="sk-SK" sz="1250" b="1" dirty="0">
                <a:latin typeface="Helvetica Neue" charset="0"/>
                <a:ea typeface="Helvetica Neue" charset="0"/>
                <a:cs typeface="Helvetica Neue" charset="0"/>
              </a:rPr>
              <a:t> </a:t>
            </a:r>
            <a:r>
              <a:rPr lang="sk-SK" sz="1250" b="1" dirty="0" err="1">
                <a:latin typeface="Helvetica Neue" charset="0"/>
                <a:ea typeface="Helvetica Neue" charset="0"/>
                <a:cs typeface="Helvetica Neue" charset="0"/>
              </a:rPr>
              <a:t>users</a:t>
            </a:r>
            <a:r>
              <a:rPr lang="sk-SK" sz="1250" b="1" dirty="0">
                <a:latin typeface="Helvetica Neue" charset="0"/>
                <a:ea typeface="Helvetica Neue" charset="0"/>
                <a:cs typeface="Helvetica Neue" charset="0"/>
              </a:rPr>
              <a:t> </a:t>
            </a:r>
            <a:r>
              <a:rPr lang="sk-SK" sz="1250" b="1" dirty="0" err="1">
                <a:latin typeface="Helvetica Neue" charset="0"/>
                <a:ea typeface="Helvetica Neue" charset="0"/>
                <a:cs typeface="Helvetica Neue" charset="0"/>
              </a:rPr>
              <a:t>recognize</a:t>
            </a:r>
            <a:r>
              <a:rPr lang="sk-SK" sz="1250" b="1" dirty="0">
                <a:latin typeface="Helvetica Neue" charset="0"/>
                <a:ea typeface="Helvetica Neue" charset="0"/>
                <a:cs typeface="Helvetica Neue" charset="0"/>
              </a:rPr>
              <a:t>, </a:t>
            </a:r>
            <a:r>
              <a:rPr lang="sk-SK" sz="1250" b="1" dirty="0" err="1">
                <a:latin typeface="Helvetica Neue" charset="0"/>
                <a:ea typeface="Helvetica Neue" charset="0"/>
                <a:cs typeface="Helvetica Neue" charset="0"/>
              </a:rPr>
              <a:t>diagnose</a:t>
            </a:r>
            <a:r>
              <a:rPr lang="sk-SK" sz="1250" b="1" dirty="0">
                <a:latin typeface="Helvetica Neue" charset="0"/>
                <a:ea typeface="Helvetica Neue" charset="0"/>
                <a:cs typeface="Helvetica Neue" charset="0"/>
              </a:rPr>
              <a:t>, and </a:t>
            </a:r>
            <a:r>
              <a:rPr lang="sk-SK" sz="1250" b="1" dirty="0" err="1">
                <a:latin typeface="Helvetica Neue" charset="0"/>
                <a:ea typeface="Helvetica Neue" charset="0"/>
                <a:cs typeface="Helvetica Neue" charset="0"/>
              </a:rPr>
              <a:t>recover</a:t>
            </a:r>
            <a:r>
              <a:rPr lang="sk-SK" sz="1250" b="1" dirty="0">
                <a:latin typeface="Helvetica Neue" charset="0"/>
                <a:ea typeface="Helvetica Neue" charset="0"/>
                <a:cs typeface="Helvetica Neue" charset="0"/>
              </a:rPr>
              <a:t> </a:t>
            </a:r>
            <a:r>
              <a:rPr lang="sk-SK" sz="1250" b="1" dirty="0" err="1">
                <a:latin typeface="Helvetica Neue" charset="0"/>
                <a:ea typeface="Helvetica Neue" charset="0"/>
                <a:cs typeface="Helvetica Neue" charset="0"/>
              </a:rPr>
              <a:t>from</a:t>
            </a:r>
            <a:r>
              <a:rPr lang="sk-SK" sz="1250" b="1" dirty="0">
                <a:latin typeface="Helvetica Neue" charset="0"/>
                <a:ea typeface="Helvetica Neue" charset="0"/>
                <a:cs typeface="Helvetica Neue" charset="0"/>
              </a:rPr>
              <a:t> </a:t>
            </a:r>
            <a:r>
              <a:rPr lang="sk-SK" sz="1250" b="1" dirty="0" err="1">
                <a:latin typeface="Helvetica Neue" charset="0"/>
                <a:ea typeface="Helvetica Neue" charset="0"/>
                <a:cs typeface="Helvetica Neue" charset="0"/>
              </a:rPr>
              <a:t>errors</a:t>
            </a:r>
            <a:endParaRPr lang="sk-SK" sz="1250" b="1" dirty="0">
              <a:latin typeface="Helvetica Neue" charset="0"/>
              <a:ea typeface="Helvetica Neue" charset="0"/>
              <a:cs typeface="Helvetica Neue" charset="0"/>
            </a:endParaRPr>
          </a:p>
          <a:p>
            <a:pPr marL="0" indent="0">
              <a:buNone/>
            </a:pPr>
            <a:r>
              <a:rPr lang="sk-SK" sz="1250" dirty="0" err="1">
                <a:latin typeface="Helvetica Neue" charset="0"/>
                <a:ea typeface="Helvetica Neue" charset="0"/>
                <a:cs typeface="Helvetica Neue" charset="0"/>
              </a:rPr>
              <a:t>Error</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messages</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should</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be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expressed</a:t>
            </a:r>
            <a:r>
              <a:rPr lang="sk-SK" sz="1250" dirty="0">
                <a:latin typeface="Helvetica Neue" charset="0"/>
                <a:ea typeface="Helvetica Neue" charset="0"/>
                <a:cs typeface="Helvetica Neue" charset="0"/>
              </a:rPr>
              <a:t> in </a:t>
            </a:r>
            <a:r>
              <a:rPr lang="sk-SK" sz="1250" dirty="0" err="1">
                <a:latin typeface="Helvetica Neue" charset="0"/>
                <a:ea typeface="Helvetica Neue" charset="0"/>
                <a:cs typeface="Helvetica Neue" charset="0"/>
              </a:rPr>
              <a:t>plain</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language</a:t>
            </a:r>
            <a:r>
              <a:rPr lang="sk-SK" sz="1250" dirty="0">
                <a:latin typeface="Helvetica Neue" charset="0"/>
                <a:ea typeface="Helvetica Neue" charset="0"/>
                <a:cs typeface="Helvetica Neue" charset="0"/>
              </a:rPr>
              <a:t> (no </a:t>
            </a:r>
            <a:r>
              <a:rPr lang="sk-SK" sz="1250" dirty="0" err="1">
                <a:latin typeface="Helvetica Neue" charset="0"/>
                <a:ea typeface="Helvetica Neue" charset="0"/>
                <a:cs typeface="Helvetica Neue" charset="0"/>
              </a:rPr>
              <a:t>codes</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precisely</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indicate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the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problem</a:t>
            </a:r>
            <a:r>
              <a:rPr lang="sk-SK" sz="1250" dirty="0">
                <a:latin typeface="Helvetica Neue" charset="0"/>
                <a:ea typeface="Helvetica Neue" charset="0"/>
                <a:cs typeface="Helvetica Neue" charset="0"/>
              </a:rPr>
              <a:t>, and </a:t>
            </a:r>
            <a:r>
              <a:rPr lang="sk-SK" sz="1250" dirty="0" err="1">
                <a:latin typeface="Helvetica Neue" charset="0"/>
                <a:ea typeface="Helvetica Neue" charset="0"/>
                <a:cs typeface="Helvetica Neue" charset="0"/>
              </a:rPr>
              <a:t>constructively</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suggest</a:t>
            </a:r>
            <a:r>
              <a:rPr lang="sk-SK" sz="1250" dirty="0">
                <a:latin typeface="Helvetica Neue" charset="0"/>
                <a:ea typeface="Helvetica Neue" charset="0"/>
                <a:cs typeface="Helvetica Neue" charset="0"/>
              </a:rPr>
              <a:t> a </a:t>
            </a:r>
            <a:r>
              <a:rPr lang="sk-SK" sz="1250" dirty="0" err="1">
                <a:latin typeface="Helvetica Neue" charset="0"/>
                <a:ea typeface="Helvetica Neue" charset="0"/>
                <a:cs typeface="Helvetica Neue" charset="0"/>
              </a:rPr>
              <a:t>solution</a:t>
            </a:r>
            <a:r>
              <a:rPr lang="sk-SK" sz="1250" dirty="0">
                <a:latin typeface="Helvetica Neue" charset="0"/>
                <a:ea typeface="Helvetica Neue" charset="0"/>
                <a:cs typeface="Helvetica Neue" charset="0"/>
              </a:rPr>
              <a:t>.</a:t>
            </a:r>
          </a:p>
          <a:p>
            <a:pPr marL="0" indent="0">
              <a:buNone/>
            </a:pPr>
            <a:r>
              <a:rPr lang="sk-SK" sz="1250" dirty="0">
                <a:latin typeface="Helvetica Neue" charset="0"/>
                <a:ea typeface="Helvetica Neue" charset="0"/>
                <a:cs typeface="Helvetica Neue" charset="0"/>
              </a:rPr>
              <a:t> </a:t>
            </a:r>
          </a:p>
          <a:p>
            <a:pPr marL="0" indent="0">
              <a:buNone/>
            </a:pPr>
            <a:r>
              <a:rPr lang="sk-SK" sz="1250" b="1" dirty="0" err="1">
                <a:latin typeface="Helvetica Neue" charset="0"/>
                <a:ea typeface="Helvetica Neue" charset="0"/>
                <a:cs typeface="Helvetica Neue" charset="0"/>
              </a:rPr>
              <a:t>Help</a:t>
            </a:r>
            <a:r>
              <a:rPr lang="sk-SK" sz="1250" b="1" dirty="0">
                <a:latin typeface="Helvetica Neue" charset="0"/>
                <a:ea typeface="Helvetica Neue" charset="0"/>
                <a:cs typeface="Helvetica Neue" charset="0"/>
              </a:rPr>
              <a:t> and </a:t>
            </a:r>
            <a:r>
              <a:rPr lang="sk-SK" sz="1250" b="1" dirty="0" err="1">
                <a:latin typeface="Helvetica Neue" charset="0"/>
                <a:ea typeface="Helvetica Neue" charset="0"/>
                <a:cs typeface="Helvetica Neue" charset="0"/>
              </a:rPr>
              <a:t>documentation</a:t>
            </a:r>
            <a:endParaRPr lang="sk-SK" sz="1250" b="1" dirty="0">
              <a:latin typeface="Helvetica Neue" charset="0"/>
              <a:ea typeface="Helvetica Neue" charset="0"/>
              <a:cs typeface="Helvetica Neue" charset="0"/>
            </a:endParaRPr>
          </a:p>
          <a:p>
            <a:pPr marL="0" indent="0">
              <a:buNone/>
            </a:pPr>
            <a:r>
              <a:rPr lang="sk-SK" sz="1250" dirty="0" err="1">
                <a:latin typeface="Helvetica Neue" charset="0"/>
                <a:ea typeface="Helvetica Neue" charset="0"/>
                <a:cs typeface="Helvetica Neue" charset="0"/>
              </a:rPr>
              <a:t>Even</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though</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it</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is</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better</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if</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the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system</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can</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be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used</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without</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documentation</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it</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may</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be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necessary</a:t>
            </a:r>
            <a:r>
              <a:rPr lang="sk-SK" sz="1250" dirty="0">
                <a:latin typeface="Helvetica Neue" charset="0"/>
                <a:ea typeface="Helvetica Neue" charset="0"/>
                <a:cs typeface="Helvetica Neue" charset="0"/>
              </a:rPr>
              <a:t> to </a:t>
            </a:r>
            <a:r>
              <a:rPr lang="sk-SK" sz="1250" dirty="0" err="1">
                <a:latin typeface="Helvetica Neue" charset="0"/>
                <a:ea typeface="Helvetica Neue" charset="0"/>
                <a:cs typeface="Helvetica Neue" charset="0"/>
              </a:rPr>
              <a:t>provide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help</a:t>
            </a:r>
            <a:r>
              <a:rPr lang="sk-SK" sz="1250" dirty="0">
                <a:latin typeface="Helvetica Neue" charset="0"/>
                <a:ea typeface="Helvetica Neue" charset="0"/>
                <a:cs typeface="Helvetica Neue" charset="0"/>
              </a:rPr>
              <a:t> and </a:t>
            </a:r>
            <a:r>
              <a:rPr lang="sk-SK" sz="1250" dirty="0" err="1">
                <a:latin typeface="Helvetica Neue" charset="0"/>
                <a:ea typeface="Helvetica Neue" charset="0"/>
                <a:cs typeface="Helvetica Neue" charset="0"/>
              </a:rPr>
              <a:t>documentation</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Any</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such</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information</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should</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be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easy</a:t>
            </a:r>
            <a:r>
              <a:rPr lang="sk-SK" sz="1250" dirty="0">
                <a:latin typeface="Helvetica Neue" charset="0"/>
                <a:ea typeface="Helvetica Neue" charset="0"/>
                <a:cs typeface="Helvetica Neue" charset="0"/>
              </a:rPr>
              <a:t> to </a:t>
            </a:r>
            <a:r>
              <a:rPr lang="sk-SK" sz="1250" dirty="0" err="1">
                <a:latin typeface="Helvetica Neue" charset="0"/>
                <a:ea typeface="Helvetica Neue" charset="0"/>
                <a:cs typeface="Helvetica Neue" charset="0"/>
              </a:rPr>
              <a:t>search</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focused</a:t>
            </a:r>
            <a:r>
              <a:rPr lang="sk-SK" sz="1250" dirty="0">
                <a:latin typeface="Helvetica Neue" charset="0"/>
                <a:ea typeface="Helvetica Neue" charset="0"/>
                <a:cs typeface="Helvetica Neue" charset="0"/>
              </a:rPr>
              <a:t> on </a:t>
            </a:r>
            <a:r>
              <a:rPr lang="sk-SK" sz="1250" dirty="0" err="1">
                <a:latin typeface="Helvetica Neue" charset="0"/>
                <a:ea typeface="Helvetica Neue" charset="0"/>
                <a:cs typeface="Helvetica Neue" charset="0"/>
              </a:rPr>
              <a:t>the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user's</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task</a:t>
            </a:r>
            <a:r>
              <a:rPr lang="sk-SK" sz="1250" dirty="0">
                <a:latin typeface="Helvetica Neue" charset="0"/>
                <a:ea typeface="Helvetica Neue" charset="0"/>
                <a:cs typeface="Helvetica Neue" charset="0"/>
              </a:rPr>
              <a:t>, list </a:t>
            </a:r>
            <a:r>
              <a:rPr lang="sk-SK" sz="1250" dirty="0" err="1">
                <a:latin typeface="Helvetica Neue" charset="0"/>
                <a:ea typeface="Helvetica Neue" charset="0"/>
                <a:cs typeface="Helvetica Neue" charset="0"/>
              </a:rPr>
              <a:t>concrete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steps</a:t>
            </a:r>
            <a:r>
              <a:rPr lang="sk-SK" sz="1250" dirty="0">
                <a:latin typeface="Helvetica Neue" charset="0"/>
                <a:ea typeface="Helvetica Neue" charset="0"/>
                <a:cs typeface="Helvetica Neue" charset="0"/>
              </a:rPr>
              <a:t> to </a:t>
            </a:r>
            <a:r>
              <a:rPr lang="sk-SK" sz="1250" dirty="0" err="1">
                <a:latin typeface="Helvetica Neue" charset="0"/>
                <a:ea typeface="Helvetica Neue" charset="0"/>
                <a:cs typeface="Helvetica Neue" charset="0"/>
              </a:rPr>
              <a:t>be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carried</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out</a:t>
            </a:r>
            <a:r>
              <a:rPr lang="sk-SK" sz="1250" dirty="0">
                <a:latin typeface="Helvetica Neue" charset="0"/>
                <a:ea typeface="Helvetica Neue" charset="0"/>
                <a:cs typeface="Helvetica Neue" charset="0"/>
              </a:rPr>
              <a:t>, and </a:t>
            </a:r>
            <a:r>
              <a:rPr lang="sk-SK" sz="1250" dirty="0" err="1">
                <a:latin typeface="Helvetica Neue" charset="0"/>
                <a:ea typeface="Helvetica Neue" charset="0"/>
                <a:cs typeface="Helvetica Neue" charset="0"/>
              </a:rPr>
              <a:t>not</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be</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too</a:t>
            </a:r>
            <a:r>
              <a:rPr lang="sk-SK" sz="1250" dirty="0">
                <a:latin typeface="Helvetica Neue" charset="0"/>
                <a:ea typeface="Helvetica Neue" charset="0"/>
                <a:cs typeface="Helvetica Neue" charset="0"/>
              </a:rPr>
              <a:t> </a:t>
            </a:r>
            <a:r>
              <a:rPr lang="sk-SK" sz="1250" dirty="0" err="1">
                <a:latin typeface="Helvetica Neue" charset="0"/>
                <a:ea typeface="Helvetica Neue" charset="0"/>
                <a:cs typeface="Helvetica Neue" charset="0"/>
              </a:rPr>
              <a:t>large</a:t>
            </a:r>
            <a:r>
              <a:rPr lang="sk-SK" sz="1250" dirty="0">
                <a:latin typeface="Helvetica Neue" charset="0"/>
                <a:ea typeface="Helvetica Neue" charset="0"/>
                <a:cs typeface="Helvetica Neue" charset="0"/>
              </a:rPr>
              <a:t>.</a:t>
            </a:r>
          </a:p>
          <a:p>
            <a:pPr marL="0" indent="0">
              <a:lnSpc>
                <a:spcPct val="80000"/>
              </a:lnSpc>
              <a:spcBef>
                <a:spcPts val="0"/>
              </a:spcBef>
              <a:buNone/>
            </a:pPr>
            <a:endParaRPr lang="en-US" sz="1250" dirty="0">
              <a:latin typeface="Helvetica Neue" charset="0"/>
              <a:ea typeface="Helvetica Neue" charset="0"/>
              <a:cs typeface="Helvetica Neue" charset="0"/>
            </a:endParaRPr>
          </a:p>
        </p:txBody>
      </p:sp>
    </p:spTree>
    <p:extLst>
      <p:ext uri="{BB962C8B-B14F-4D97-AF65-F5344CB8AC3E}">
        <p14:creationId xmlns:p14="http://schemas.microsoft.com/office/powerpoint/2010/main" val="27544545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many evaluators?</a:t>
            </a:r>
          </a:p>
        </p:txBody>
      </p:sp>
      <p:sp>
        <p:nvSpPr>
          <p:cNvPr id="3" name="Content Placeholder 2"/>
          <p:cNvSpPr>
            <a:spLocks noGrp="1"/>
          </p:cNvSpPr>
          <p:nvPr>
            <p:ph idx="1"/>
          </p:nvPr>
        </p:nvSpPr>
        <p:spPr/>
        <p:txBody>
          <a:bodyPr/>
          <a:lstStyle/>
          <a:p>
            <a:r>
              <a:rPr lang="en-US" dirty="0"/>
              <a:t>Nielsen recommends at least 3; </a:t>
            </a:r>
            <a:br>
              <a:rPr lang="en-US" dirty="0"/>
            </a:br>
            <a:r>
              <a:rPr lang="en-US" dirty="0"/>
              <a:t>5 even better</a:t>
            </a:r>
          </a:p>
        </p:txBody>
      </p:sp>
      <p:sp>
        <p:nvSpPr>
          <p:cNvPr id="5" name="TextBox 4"/>
          <p:cNvSpPr txBox="1"/>
          <p:nvPr/>
        </p:nvSpPr>
        <p:spPr>
          <a:xfrm>
            <a:off x="4616270" y="5716018"/>
            <a:ext cx="184666" cy="369332"/>
          </a:xfrm>
          <a:prstGeom prst="rect">
            <a:avLst/>
          </a:prstGeom>
          <a:noFill/>
        </p:spPr>
        <p:txBody>
          <a:bodyPr wrap="none" rtlCol="0">
            <a:spAutoFit/>
          </a:bodyPr>
          <a:lstStyle/>
          <a:p>
            <a:endParaRPr lang="en-US" dirty="0"/>
          </a:p>
        </p:txBody>
      </p:sp>
      <p:pic>
        <p:nvPicPr>
          <p:cNvPr id="6" name="Picture 5" descr="Screen shot 2013-02-11 at 11.38.5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44033"/>
            <a:ext cx="9144000" cy="3613967"/>
          </a:xfrm>
          <a:prstGeom prst="rect">
            <a:avLst/>
          </a:prstGeom>
        </p:spPr>
      </p:pic>
    </p:spTree>
    <p:extLst>
      <p:ext uri="{BB962C8B-B14F-4D97-AF65-F5344CB8AC3E}">
        <p14:creationId xmlns:p14="http://schemas.microsoft.com/office/powerpoint/2010/main" val="29979282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Worksheet</a:t>
            </a:r>
          </a:p>
        </p:txBody>
      </p:sp>
      <p:sp>
        <p:nvSpPr>
          <p:cNvPr id="3" name="Content Placeholder 2"/>
          <p:cNvSpPr>
            <a:spLocks noGrp="1"/>
          </p:cNvSpPr>
          <p:nvPr>
            <p:ph idx="1"/>
          </p:nvPr>
        </p:nvSpPr>
        <p:spPr>
          <a:xfrm>
            <a:off x="457200" y="1600200"/>
            <a:ext cx="8229600" cy="5123985"/>
          </a:xfrm>
        </p:spPr>
        <p:txBody>
          <a:bodyPr>
            <a:noAutofit/>
          </a:bodyPr>
          <a:lstStyle/>
          <a:p>
            <a:pPr>
              <a:spcBef>
                <a:spcPts val="0"/>
              </a:spcBef>
              <a:spcAft>
                <a:spcPts val="1600"/>
              </a:spcAft>
            </a:pPr>
            <a:r>
              <a:rPr lang="en-US" sz="2800"/>
              <a:t>Some people use worksheets to document heuristic evaluations (sometimes called </a:t>
            </a:r>
            <a:r>
              <a:rPr lang="en-US" sz="2800" u="sng"/>
              <a:t>U</a:t>
            </a:r>
            <a:r>
              <a:rPr lang="en-US" sz="2800"/>
              <a:t>sability </a:t>
            </a:r>
            <a:r>
              <a:rPr lang="en-US" sz="2800" u="sng"/>
              <a:t>A</a:t>
            </a:r>
            <a:r>
              <a:rPr lang="en-US" sz="2800"/>
              <a:t>spect </a:t>
            </a:r>
            <a:r>
              <a:rPr lang="en-US" sz="2800" u="sng"/>
              <a:t>R</a:t>
            </a:r>
            <a:r>
              <a:rPr lang="en-US" sz="2800"/>
              <a:t>eport)</a:t>
            </a:r>
          </a:p>
          <a:p>
            <a:pPr>
              <a:spcBef>
                <a:spcPts val="0"/>
              </a:spcBef>
              <a:spcAft>
                <a:spcPts val="1600"/>
              </a:spcAft>
            </a:pPr>
            <a:r>
              <a:rPr lang="en-US" sz="2800"/>
              <a:t>Not necessary, but can help keep you on task</a:t>
            </a:r>
          </a:p>
          <a:p>
            <a:pPr>
              <a:spcBef>
                <a:spcPts val="0"/>
              </a:spcBef>
              <a:spcAft>
                <a:spcPts val="1600"/>
              </a:spcAft>
            </a:pPr>
            <a:r>
              <a:rPr lang="en-US" sz="2800"/>
              <a:t>See example on Moodle</a:t>
            </a:r>
          </a:p>
          <a:p>
            <a:pPr>
              <a:spcBef>
                <a:spcPts val="0"/>
              </a:spcBef>
              <a:spcAft>
                <a:spcPts val="1600"/>
              </a:spcAft>
            </a:pPr>
            <a:r>
              <a:rPr lang="en-US" sz="2800"/>
              <a:t>What’s most important to track?</a:t>
            </a:r>
            <a:br>
              <a:rPr lang="en-US" sz="2800"/>
            </a:br>
            <a:r>
              <a:rPr lang="en-US" sz="2800"/>
              <a:t>—detailed description / reproduction steps, why it’s a problem (what heuristic)</a:t>
            </a:r>
          </a:p>
        </p:txBody>
      </p:sp>
    </p:spTree>
    <p:extLst>
      <p:ext uri="{BB962C8B-B14F-4D97-AF65-F5344CB8AC3E}">
        <p14:creationId xmlns:p14="http://schemas.microsoft.com/office/powerpoint/2010/main" val="2581174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2625-B0A6-EF44-AB15-4342EE357C5D}"/>
              </a:ext>
            </a:extLst>
          </p:cNvPr>
          <p:cNvSpPr>
            <a:spLocks noGrp="1"/>
          </p:cNvSpPr>
          <p:nvPr>
            <p:ph type="title"/>
          </p:nvPr>
        </p:nvSpPr>
        <p:spPr/>
        <p:txBody>
          <a:bodyPr/>
          <a:lstStyle/>
          <a:p>
            <a:r>
              <a:rPr lang="en-US" dirty="0"/>
              <a:t>Design of Everyday Things</a:t>
            </a:r>
          </a:p>
        </p:txBody>
      </p:sp>
      <p:sp>
        <p:nvSpPr>
          <p:cNvPr id="3" name="Content Placeholder 2">
            <a:extLst>
              <a:ext uri="{FF2B5EF4-FFF2-40B4-BE49-F238E27FC236}">
                <a16:creationId xmlns:a16="http://schemas.microsoft.com/office/drawing/2014/main" id="{90EC44ED-970D-A24B-A97B-D19427033753}"/>
              </a:ext>
            </a:extLst>
          </p:cNvPr>
          <p:cNvSpPr>
            <a:spLocks noGrp="1"/>
          </p:cNvSpPr>
          <p:nvPr>
            <p:ph idx="1"/>
          </p:nvPr>
        </p:nvSpPr>
        <p:spPr>
          <a:xfrm>
            <a:off x="457200" y="1600200"/>
            <a:ext cx="5422605" cy="4525963"/>
          </a:xfrm>
        </p:spPr>
        <p:txBody>
          <a:bodyPr/>
          <a:lstStyle/>
          <a:p>
            <a:r>
              <a:rPr lang="en-US" dirty="0"/>
              <a:t>Best known book on user interfaces</a:t>
            </a:r>
          </a:p>
          <a:p>
            <a:r>
              <a:rPr lang="en-US" dirty="0"/>
              <a:t>Largely known for introducing idea of </a:t>
            </a:r>
            <a:r>
              <a:rPr lang="en-US" i="1" dirty="0"/>
              <a:t>affordances</a:t>
            </a:r>
          </a:p>
          <a:p>
            <a:r>
              <a:rPr lang="en-US" dirty="0"/>
              <a:t>But more importantly </a:t>
            </a:r>
            <a:r>
              <a:rPr lang="en-US" dirty="0" err="1"/>
              <a:t>imo</a:t>
            </a:r>
            <a:r>
              <a:rPr lang="en-US" dirty="0"/>
              <a:t> is the model of cognition</a:t>
            </a:r>
          </a:p>
        </p:txBody>
      </p:sp>
      <p:pic>
        <p:nvPicPr>
          <p:cNvPr id="4" name="Picture 3">
            <a:extLst>
              <a:ext uri="{FF2B5EF4-FFF2-40B4-BE49-F238E27FC236}">
                <a16:creationId xmlns:a16="http://schemas.microsoft.com/office/drawing/2014/main" id="{CD1F5879-3754-634C-BA8C-10B66E65316E}"/>
              </a:ext>
            </a:extLst>
          </p:cNvPr>
          <p:cNvPicPr>
            <a:picLocks noChangeAspect="1"/>
          </p:cNvPicPr>
          <p:nvPr/>
        </p:nvPicPr>
        <p:blipFill>
          <a:blip r:embed="rId3"/>
          <a:stretch>
            <a:fillRect/>
          </a:stretch>
        </p:blipFill>
        <p:spPr>
          <a:xfrm>
            <a:off x="6091750" y="1718242"/>
            <a:ext cx="2819800" cy="4289878"/>
          </a:xfrm>
          <a:prstGeom prst="rect">
            <a:avLst/>
          </a:prstGeom>
        </p:spPr>
      </p:pic>
    </p:spTree>
    <p:extLst>
      <p:ext uri="{BB962C8B-B14F-4D97-AF65-F5344CB8AC3E}">
        <p14:creationId xmlns:p14="http://schemas.microsoft.com/office/powerpoint/2010/main" val="17867904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8744" y="344556"/>
            <a:ext cx="8556959" cy="6196419"/>
          </a:xfrm>
          <a:prstGeom prst="rect">
            <a:avLst/>
          </a:prstGeom>
        </p:spPr>
      </p:pic>
    </p:spTree>
    <p:extLst>
      <p:ext uri="{BB962C8B-B14F-4D97-AF65-F5344CB8AC3E}">
        <p14:creationId xmlns:p14="http://schemas.microsoft.com/office/powerpoint/2010/main" val="23538468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makes a good X?</a:t>
            </a:r>
          </a:p>
        </p:txBody>
      </p:sp>
      <p:sp>
        <p:nvSpPr>
          <p:cNvPr id="3" name="Content Placeholder 2"/>
          <p:cNvSpPr>
            <a:spLocks noGrp="1"/>
          </p:cNvSpPr>
          <p:nvPr>
            <p:ph idx="1"/>
          </p:nvPr>
        </p:nvSpPr>
        <p:spPr/>
        <p:txBody>
          <a:bodyPr/>
          <a:lstStyle/>
          <a:p>
            <a:r>
              <a:rPr lang="en-US"/>
              <a:t>To get the most of this method, we may want to consider our own heuristics</a:t>
            </a:r>
          </a:p>
          <a:p>
            <a:endParaRPr lang="en-US"/>
          </a:p>
          <a:p>
            <a:r>
              <a:rPr lang="en-US"/>
              <a:t>Can be based on study observations, end user comments, prior studies</a:t>
            </a:r>
          </a:p>
        </p:txBody>
      </p:sp>
    </p:spTree>
    <p:extLst>
      <p:ext uri="{BB962C8B-B14F-4D97-AF65-F5344CB8AC3E}">
        <p14:creationId xmlns:p14="http://schemas.microsoft.com/office/powerpoint/2010/main" val="21122240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17099"/>
          </a:xfrm>
        </p:spPr>
        <p:txBody>
          <a:bodyPr>
            <a:normAutofit fontScale="90000"/>
          </a:bodyPr>
          <a:lstStyle/>
          <a:p>
            <a:r>
              <a:rPr lang="en-US"/>
              <a:t>Brainstorming heuristics</a:t>
            </a:r>
          </a:p>
        </p:txBody>
      </p:sp>
      <p:sp>
        <p:nvSpPr>
          <p:cNvPr id="3" name="Content Placeholder 2"/>
          <p:cNvSpPr>
            <a:spLocks noGrp="1"/>
          </p:cNvSpPr>
          <p:nvPr>
            <p:ph idx="1"/>
          </p:nvPr>
        </p:nvSpPr>
        <p:spPr>
          <a:xfrm>
            <a:off x="457200" y="959006"/>
            <a:ext cx="8229600" cy="1338145"/>
          </a:xfrm>
        </p:spPr>
        <p:txBody>
          <a:bodyPr>
            <a:normAutofit/>
          </a:bodyPr>
          <a:lstStyle/>
          <a:p>
            <a:pPr>
              <a:spcBef>
                <a:spcPts val="0"/>
              </a:spcBef>
              <a:spcAft>
                <a:spcPts val="1200"/>
              </a:spcAft>
            </a:pPr>
            <a:r>
              <a:rPr lang="en-US" sz="2200"/>
              <a:t>Let’s spend a few minutes brainstorming on usability heuristics for </a:t>
            </a:r>
            <a:r>
              <a:rPr lang="en-US" sz="2200" b="1"/>
              <a:t>email inboxes</a:t>
            </a:r>
          </a:p>
          <a:p>
            <a:pPr>
              <a:spcBef>
                <a:spcPts val="0"/>
              </a:spcBef>
              <a:spcAft>
                <a:spcPts val="1200"/>
              </a:spcAft>
            </a:pPr>
            <a:r>
              <a:rPr lang="en-US" sz="2200"/>
              <a:t>How might we rate whether an email inbox is well designed?</a:t>
            </a:r>
          </a:p>
        </p:txBody>
      </p:sp>
      <p:pic>
        <p:nvPicPr>
          <p:cNvPr id="4" name="Picture 3"/>
          <p:cNvPicPr>
            <a:picLocks noChangeAspect="1"/>
          </p:cNvPicPr>
          <p:nvPr/>
        </p:nvPicPr>
        <p:blipFill>
          <a:blip r:embed="rId3"/>
          <a:stretch>
            <a:fillRect/>
          </a:stretch>
        </p:blipFill>
        <p:spPr>
          <a:xfrm>
            <a:off x="234175" y="2464420"/>
            <a:ext cx="3989760" cy="2330604"/>
          </a:xfrm>
          <a:prstGeom prst="rect">
            <a:avLst/>
          </a:prstGeom>
        </p:spPr>
      </p:pic>
      <p:pic>
        <p:nvPicPr>
          <p:cNvPr id="5" name="Picture 4"/>
          <p:cNvPicPr>
            <a:picLocks noChangeAspect="1"/>
          </p:cNvPicPr>
          <p:nvPr/>
        </p:nvPicPr>
        <p:blipFill>
          <a:blip r:embed="rId4"/>
          <a:stretch>
            <a:fillRect/>
          </a:stretch>
        </p:blipFill>
        <p:spPr>
          <a:xfrm>
            <a:off x="4694663" y="2464420"/>
            <a:ext cx="3746809" cy="2341755"/>
          </a:xfrm>
          <a:prstGeom prst="rect">
            <a:avLst/>
          </a:prstGeom>
        </p:spPr>
      </p:pic>
      <p:pic>
        <p:nvPicPr>
          <p:cNvPr id="6" name="Picture 5"/>
          <p:cNvPicPr>
            <a:picLocks noChangeAspect="1"/>
          </p:cNvPicPr>
          <p:nvPr/>
        </p:nvPicPr>
        <p:blipFill>
          <a:blip r:embed="rId5"/>
          <a:stretch>
            <a:fillRect/>
          </a:stretch>
        </p:blipFill>
        <p:spPr>
          <a:xfrm>
            <a:off x="2229055" y="3824682"/>
            <a:ext cx="4274434" cy="2643025"/>
          </a:xfrm>
          <a:prstGeom prst="rect">
            <a:avLst/>
          </a:prstGeom>
          <a:effectLst>
            <a:glow rad="63500">
              <a:schemeClr val="bg1">
                <a:alpha val="40000"/>
              </a:schemeClr>
            </a:glow>
          </a:effectLst>
        </p:spPr>
      </p:pic>
    </p:spTree>
    <p:extLst>
      <p:ext uri="{BB962C8B-B14F-4D97-AF65-F5344CB8AC3E}">
        <p14:creationId xmlns:p14="http://schemas.microsoft.com/office/powerpoint/2010/main" val="39883256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Our email inbox heuristics</a:t>
            </a:r>
          </a:p>
        </p:txBody>
      </p:sp>
      <p:sp>
        <p:nvSpPr>
          <p:cNvPr id="3" name="Content Placeholder 2"/>
          <p:cNvSpPr>
            <a:spLocks noGrp="1"/>
          </p:cNvSpPr>
          <p:nvPr>
            <p:ph idx="1"/>
          </p:nvPr>
        </p:nvSpPr>
        <p:spPr>
          <a:xfrm>
            <a:off x="457200" y="1600200"/>
            <a:ext cx="3988676" cy="4525963"/>
          </a:xfrm>
        </p:spPr>
        <p:txBody>
          <a:bodyPr>
            <a:normAutofit/>
          </a:bodyPr>
          <a:lstStyle/>
          <a:p>
            <a:r>
              <a:rPr lang="en-US" dirty="0"/>
              <a:t> </a:t>
            </a:r>
          </a:p>
        </p:txBody>
      </p:sp>
      <p:sp>
        <p:nvSpPr>
          <p:cNvPr id="4" name="Content Placeholder 2"/>
          <p:cNvSpPr txBox="1">
            <a:spLocks/>
          </p:cNvSpPr>
          <p:nvPr/>
        </p:nvSpPr>
        <p:spPr>
          <a:xfrm>
            <a:off x="4813738" y="1600199"/>
            <a:ext cx="3988676"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Helvetica Neue"/>
                <a:ea typeface="+mn-ea"/>
                <a:cs typeface="Helvetica Neue"/>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Neue"/>
                <a:ea typeface="+mn-ea"/>
                <a:cs typeface="Helvetica Neue"/>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Neue"/>
                <a:ea typeface="+mn-ea"/>
                <a:cs typeface="Helvetica Neue"/>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Neue"/>
                <a:ea typeface="+mn-ea"/>
                <a:cs typeface="Helvetica Neue"/>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Neue"/>
                <a:ea typeface="+mn-ea"/>
                <a:cs typeface="Helvetica Neu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 </a:t>
            </a:r>
          </a:p>
        </p:txBody>
      </p:sp>
    </p:spTree>
    <p:extLst>
      <p:ext uri="{BB962C8B-B14F-4D97-AF65-F5344CB8AC3E}">
        <p14:creationId xmlns:p14="http://schemas.microsoft.com/office/powerpoint/2010/main" val="7163249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Our email inbox heuristics</a:t>
            </a:r>
          </a:p>
        </p:txBody>
      </p:sp>
      <p:sp>
        <p:nvSpPr>
          <p:cNvPr id="3" name="Content Placeholder 2"/>
          <p:cNvSpPr>
            <a:spLocks noGrp="1"/>
          </p:cNvSpPr>
          <p:nvPr>
            <p:ph idx="1"/>
          </p:nvPr>
        </p:nvSpPr>
        <p:spPr>
          <a:xfrm>
            <a:off x="457200" y="1600200"/>
            <a:ext cx="3988676" cy="4525963"/>
          </a:xfrm>
        </p:spPr>
        <p:txBody>
          <a:bodyPr>
            <a:normAutofit fontScale="62500" lnSpcReduction="20000"/>
          </a:bodyPr>
          <a:lstStyle/>
          <a:p>
            <a:r>
              <a:rPr lang="en-US"/>
              <a:t>Looks great</a:t>
            </a:r>
          </a:p>
          <a:p>
            <a:r>
              <a:rPr lang="en-US"/>
              <a:t>Customized</a:t>
            </a:r>
          </a:p>
          <a:p>
            <a:r>
              <a:rPr lang="en-US"/>
              <a:t>Sort and filter</a:t>
            </a:r>
          </a:p>
          <a:p>
            <a:r>
              <a:rPr lang="en-US"/>
              <a:t>Overview</a:t>
            </a:r>
          </a:p>
          <a:p>
            <a:r>
              <a:rPr lang="en-US"/>
              <a:t>Having folders</a:t>
            </a:r>
          </a:p>
          <a:p>
            <a:r>
              <a:rPr lang="en-US"/>
              <a:t>Determining priority of messages</a:t>
            </a:r>
          </a:p>
          <a:p>
            <a:r>
              <a:rPr lang="en-US"/>
              <a:t>Feedback</a:t>
            </a:r>
          </a:p>
          <a:p>
            <a:r>
              <a:rPr lang="en-US"/>
              <a:t>Supporting multiple identities</a:t>
            </a:r>
          </a:p>
          <a:p>
            <a:r>
              <a:rPr lang="en-US"/>
              <a:t>Easy access to features</a:t>
            </a:r>
          </a:p>
          <a:p>
            <a:endParaRPr lang="en-US"/>
          </a:p>
          <a:p>
            <a:endParaRPr lang="en-US"/>
          </a:p>
          <a:p>
            <a:endParaRPr lang="en-US"/>
          </a:p>
        </p:txBody>
      </p:sp>
      <p:sp>
        <p:nvSpPr>
          <p:cNvPr id="4" name="Content Placeholder 2"/>
          <p:cNvSpPr txBox="1">
            <a:spLocks/>
          </p:cNvSpPr>
          <p:nvPr/>
        </p:nvSpPr>
        <p:spPr>
          <a:xfrm>
            <a:off x="4813738" y="1600199"/>
            <a:ext cx="3988676" cy="4525963"/>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Helvetica Neue"/>
                <a:ea typeface="+mn-ea"/>
                <a:cs typeface="Helvetica Neue"/>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Neue"/>
                <a:ea typeface="+mn-ea"/>
                <a:cs typeface="Helvetica Neue"/>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Neue"/>
                <a:ea typeface="+mn-ea"/>
                <a:cs typeface="Helvetica Neue"/>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Neue"/>
                <a:ea typeface="+mn-ea"/>
                <a:cs typeface="Helvetica Neue"/>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Neue"/>
                <a:ea typeface="+mn-ea"/>
                <a:cs typeface="Helvetica Neu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Quick actions</a:t>
            </a:r>
          </a:p>
          <a:p>
            <a:r>
              <a:rPr lang="en-US"/>
              <a:t>Fewer clicks</a:t>
            </a:r>
          </a:p>
          <a:p>
            <a:r>
              <a:rPr lang="en-US"/>
              <a:t>Skimmable (reading pane)</a:t>
            </a:r>
          </a:p>
          <a:p>
            <a:r>
              <a:rPr lang="en-US"/>
              <a:t>Important things should be easy to find (“common tasks should be easy; rare tasks should be possible”)</a:t>
            </a:r>
          </a:p>
        </p:txBody>
      </p:sp>
    </p:spTree>
    <p:extLst>
      <p:ext uri="{BB962C8B-B14F-4D97-AF65-F5344CB8AC3E}">
        <p14:creationId xmlns:p14="http://schemas.microsoft.com/office/powerpoint/2010/main" val="15687682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Heuristics for your heuristics</a:t>
            </a:r>
          </a:p>
        </p:txBody>
      </p:sp>
      <p:sp>
        <p:nvSpPr>
          <p:cNvPr id="3" name="Content Placeholder 2"/>
          <p:cNvSpPr>
            <a:spLocks noGrp="1"/>
          </p:cNvSpPr>
          <p:nvPr>
            <p:ph idx="1"/>
          </p:nvPr>
        </p:nvSpPr>
        <p:spPr/>
        <p:txBody>
          <a:bodyPr/>
          <a:lstStyle/>
          <a:p>
            <a:r>
              <a:rPr lang="en-US"/>
              <a:t>(Separate out features)</a:t>
            </a:r>
          </a:p>
          <a:p>
            <a:r>
              <a:rPr lang="en-US"/>
              <a:t>Plan to have other people use them</a:t>
            </a:r>
          </a:p>
          <a:p>
            <a:r>
              <a:rPr lang="en-US"/>
              <a:t>Focus on the task</a:t>
            </a:r>
          </a:p>
          <a:p>
            <a:r>
              <a:rPr lang="en-US"/>
              <a:t>Think about radical new designs</a:t>
            </a:r>
          </a:p>
        </p:txBody>
      </p:sp>
    </p:spTree>
    <p:extLst>
      <p:ext uri="{BB962C8B-B14F-4D97-AF65-F5344CB8AC3E}">
        <p14:creationId xmlns:p14="http://schemas.microsoft.com/office/powerpoint/2010/main" val="3314742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AFC82-0A4D-4A48-AB26-89C8F3054D21}"/>
              </a:ext>
            </a:extLst>
          </p:cNvPr>
          <p:cNvSpPr>
            <a:spLocks noGrp="1"/>
          </p:cNvSpPr>
          <p:nvPr>
            <p:ph type="title"/>
          </p:nvPr>
        </p:nvSpPr>
        <p:spPr/>
        <p:txBody>
          <a:bodyPr>
            <a:normAutofit fontScale="90000"/>
          </a:bodyPr>
          <a:lstStyle/>
          <a:p>
            <a:r>
              <a:rPr lang="en-US" dirty="0"/>
              <a:t>Practicing heuristic evaluation</a:t>
            </a:r>
          </a:p>
        </p:txBody>
      </p:sp>
      <p:sp>
        <p:nvSpPr>
          <p:cNvPr id="3" name="Content Placeholder 2">
            <a:extLst>
              <a:ext uri="{FF2B5EF4-FFF2-40B4-BE49-F238E27FC236}">
                <a16:creationId xmlns:a16="http://schemas.microsoft.com/office/drawing/2014/main" id="{73C7ABF0-842E-8948-BEED-21B97723C7D8}"/>
              </a:ext>
            </a:extLst>
          </p:cNvPr>
          <p:cNvSpPr>
            <a:spLocks noGrp="1"/>
          </p:cNvSpPr>
          <p:nvPr>
            <p:ph idx="1"/>
          </p:nvPr>
        </p:nvSpPr>
        <p:spPr/>
        <p:txBody>
          <a:bodyPr/>
          <a:lstStyle/>
          <a:p>
            <a:r>
              <a:rPr lang="en-US" dirty="0"/>
              <a:t>Pair up with 1-2 people</a:t>
            </a:r>
          </a:p>
          <a:p>
            <a:r>
              <a:rPr lang="en-US" dirty="0"/>
              <a:t>Choose some app or device</a:t>
            </a:r>
          </a:p>
          <a:p>
            <a:r>
              <a:rPr lang="en-US" dirty="0"/>
              <a:t>Pick a task</a:t>
            </a:r>
          </a:p>
          <a:p>
            <a:r>
              <a:rPr lang="en-US" dirty="0"/>
              <a:t>Go through the task and evaluate using Nielsen’s 10 heuristics</a:t>
            </a:r>
          </a:p>
          <a:p>
            <a:r>
              <a:rPr lang="en-US" dirty="0"/>
              <a:t>(aim for at least </a:t>
            </a:r>
            <a:r>
              <a:rPr lang="en-US"/>
              <a:t>5 issues)</a:t>
            </a:r>
            <a:endParaRPr lang="en-US" dirty="0"/>
          </a:p>
        </p:txBody>
      </p:sp>
    </p:spTree>
    <p:extLst>
      <p:ext uri="{BB962C8B-B14F-4D97-AF65-F5344CB8AC3E}">
        <p14:creationId xmlns:p14="http://schemas.microsoft.com/office/powerpoint/2010/main" val="8122623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2</a:t>
            </a:r>
          </a:p>
        </p:txBody>
      </p:sp>
      <p:sp>
        <p:nvSpPr>
          <p:cNvPr id="3" name="Content Placeholder 2"/>
          <p:cNvSpPr>
            <a:spLocks noGrp="1"/>
          </p:cNvSpPr>
          <p:nvPr>
            <p:ph idx="1"/>
          </p:nvPr>
        </p:nvSpPr>
        <p:spPr>
          <a:xfrm>
            <a:off x="457200" y="1600200"/>
            <a:ext cx="8229600" cy="4986130"/>
          </a:xfrm>
        </p:spPr>
        <p:txBody>
          <a:bodyPr>
            <a:normAutofit fontScale="77500" lnSpcReduction="20000"/>
          </a:bodyPr>
          <a:lstStyle/>
          <a:p>
            <a:r>
              <a:rPr lang="en-US" dirty="0"/>
              <a:t>Pair up with 1-2 partners</a:t>
            </a:r>
          </a:p>
          <a:p>
            <a:r>
              <a:rPr lang="en-US" dirty="0"/>
              <a:t>Goal: we are designing a set of gesture-controlled wireless headphones</a:t>
            </a:r>
          </a:p>
          <a:p>
            <a:pPr lvl="1"/>
            <a:r>
              <a:rPr lang="en-US" dirty="0"/>
              <a:t>What functions should it support? (try to come up with some interesting ones)</a:t>
            </a:r>
          </a:p>
          <a:p>
            <a:pPr lvl="1"/>
            <a:r>
              <a:rPr lang="en-US" dirty="0"/>
              <a:t>Design a set of interactions for controlling them – you can add gestures, add buttons, etc.</a:t>
            </a:r>
          </a:p>
          <a:p>
            <a:pPr lvl="1"/>
            <a:r>
              <a:rPr lang="en-US" dirty="0"/>
              <a:t>How can mappings, affordances and constraints help?</a:t>
            </a:r>
          </a:p>
          <a:p>
            <a:pPr lvl="1"/>
            <a:r>
              <a:rPr lang="en-US" dirty="0"/>
              <a:t>How can you give feedback?</a:t>
            </a:r>
          </a:p>
          <a:p>
            <a:r>
              <a:rPr lang="en-US" dirty="0"/>
              <a:t>You’ll act out a scenario where the user interacts with the device (and describe it, or sketch)</a:t>
            </a:r>
          </a:p>
          <a:p>
            <a:endParaRPr lang="en-US" dirty="0"/>
          </a:p>
        </p:txBody>
      </p:sp>
    </p:spTree>
    <p:extLst>
      <p:ext uri="{BB962C8B-B14F-4D97-AF65-F5344CB8AC3E}">
        <p14:creationId xmlns:p14="http://schemas.microsoft.com/office/powerpoint/2010/main" val="3888053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218-5A0C-264B-BCB3-3C60412647FA}"/>
              </a:ext>
            </a:extLst>
          </p:cNvPr>
          <p:cNvSpPr>
            <a:spLocks noGrp="1"/>
          </p:cNvSpPr>
          <p:nvPr>
            <p:ph type="title"/>
          </p:nvPr>
        </p:nvSpPr>
        <p:spPr/>
        <p:txBody>
          <a:bodyPr/>
          <a:lstStyle/>
          <a:p>
            <a:r>
              <a:rPr lang="en-US"/>
              <a:t>Activity 3</a:t>
            </a:r>
          </a:p>
        </p:txBody>
      </p:sp>
      <p:sp>
        <p:nvSpPr>
          <p:cNvPr id="3" name="Content Placeholder 2">
            <a:extLst>
              <a:ext uri="{FF2B5EF4-FFF2-40B4-BE49-F238E27FC236}">
                <a16:creationId xmlns:a16="http://schemas.microsoft.com/office/drawing/2014/main" id="{8A599EBD-3B20-F545-88F8-0D43068DA74C}"/>
              </a:ext>
            </a:extLst>
          </p:cNvPr>
          <p:cNvSpPr>
            <a:spLocks noGrp="1"/>
          </p:cNvSpPr>
          <p:nvPr>
            <p:ph idx="1"/>
          </p:nvPr>
        </p:nvSpPr>
        <p:spPr>
          <a:xfrm>
            <a:off x="457200" y="1600200"/>
            <a:ext cx="8229600" cy="5115910"/>
          </a:xfrm>
        </p:spPr>
        <p:txBody>
          <a:bodyPr>
            <a:normAutofit fontScale="92500" lnSpcReduction="20000"/>
          </a:bodyPr>
          <a:lstStyle/>
          <a:p>
            <a:r>
              <a:rPr lang="en-US"/>
              <a:t>Pair up with 1-2 people</a:t>
            </a:r>
          </a:p>
          <a:p>
            <a:r>
              <a:rPr lang="en-US"/>
              <a:t>Consider Alexa</a:t>
            </a:r>
          </a:p>
          <a:p>
            <a:r>
              <a:rPr lang="en-US"/>
              <a:t>Evaluate with respect to:</a:t>
            </a:r>
          </a:p>
          <a:p>
            <a:pPr lvl="1"/>
            <a:r>
              <a:rPr lang="en-US"/>
              <a:t>Affordances</a:t>
            </a:r>
          </a:p>
          <a:p>
            <a:pPr lvl="1"/>
            <a:r>
              <a:rPr lang="en-US"/>
              <a:t>Constraints</a:t>
            </a:r>
          </a:p>
          <a:p>
            <a:pPr lvl="1"/>
            <a:r>
              <a:rPr lang="en-US"/>
              <a:t>Feedback</a:t>
            </a:r>
          </a:p>
          <a:p>
            <a:pPr lvl="1"/>
            <a:r>
              <a:rPr lang="en-US"/>
              <a:t>Mapping</a:t>
            </a:r>
          </a:p>
          <a:p>
            <a:pPr lvl="1"/>
            <a:r>
              <a:rPr lang="en-US"/>
              <a:t>Gulf of execution</a:t>
            </a:r>
          </a:p>
          <a:p>
            <a:pPr lvl="1"/>
            <a:r>
              <a:rPr lang="en-US"/>
              <a:t>Gulf of evaluation</a:t>
            </a:r>
          </a:p>
          <a:p>
            <a:endParaRPr lang="en-US"/>
          </a:p>
        </p:txBody>
      </p:sp>
      <p:pic>
        <p:nvPicPr>
          <p:cNvPr id="4" name="Picture 3">
            <a:extLst>
              <a:ext uri="{FF2B5EF4-FFF2-40B4-BE49-F238E27FC236}">
                <a16:creationId xmlns:a16="http://schemas.microsoft.com/office/drawing/2014/main" id="{33218206-DE5E-D148-8070-9D691136E459}"/>
              </a:ext>
            </a:extLst>
          </p:cNvPr>
          <p:cNvPicPr>
            <a:picLocks noChangeAspect="1"/>
          </p:cNvPicPr>
          <p:nvPr/>
        </p:nvPicPr>
        <p:blipFill>
          <a:blip r:embed="rId2"/>
          <a:stretch>
            <a:fillRect/>
          </a:stretch>
        </p:blipFill>
        <p:spPr>
          <a:xfrm>
            <a:off x="6117677" y="1417638"/>
            <a:ext cx="2857500" cy="2857500"/>
          </a:xfrm>
          <a:prstGeom prst="rect">
            <a:avLst/>
          </a:prstGeom>
        </p:spPr>
      </p:pic>
    </p:spTree>
    <p:extLst>
      <p:ext uri="{BB962C8B-B14F-4D97-AF65-F5344CB8AC3E}">
        <p14:creationId xmlns:p14="http://schemas.microsoft.com/office/powerpoint/2010/main" val="2723831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DE24E-6FBA-BB42-9EA5-5F30218D6AC2}"/>
              </a:ext>
            </a:extLst>
          </p:cNvPr>
          <p:cNvSpPr>
            <a:spLocks noGrp="1"/>
          </p:cNvSpPr>
          <p:nvPr>
            <p:ph type="title"/>
          </p:nvPr>
        </p:nvSpPr>
        <p:spPr/>
        <p:txBody>
          <a:bodyPr/>
          <a:lstStyle/>
          <a:p>
            <a:r>
              <a:rPr lang="en-US"/>
              <a:t>Why DOET is important</a:t>
            </a:r>
          </a:p>
        </p:txBody>
      </p:sp>
      <p:sp>
        <p:nvSpPr>
          <p:cNvPr id="3" name="Content Placeholder 2">
            <a:extLst>
              <a:ext uri="{FF2B5EF4-FFF2-40B4-BE49-F238E27FC236}">
                <a16:creationId xmlns:a16="http://schemas.microsoft.com/office/drawing/2014/main" id="{7A838FE9-DB49-9A4F-A183-B8986A822EDC}"/>
              </a:ext>
            </a:extLst>
          </p:cNvPr>
          <p:cNvSpPr>
            <a:spLocks noGrp="1"/>
          </p:cNvSpPr>
          <p:nvPr>
            <p:ph idx="1"/>
          </p:nvPr>
        </p:nvSpPr>
        <p:spPr/>
        <p:txBody>
          <a:bodyPr/>
          <a:lstStyle/>
          <a:p>
            <a:r>
              <a:rPr lang="en-US"/>
              <a:t>Describes interaction as a cognitive process with multiple steps (action cycle)</a:t>
            </a:r>
          </a:p>
          <a:p>
            <a:r>
              <a:rPr lang="en-US"/>
              <a:t>Elements of user interfaces that interact with design cycle (affordances, etc.)</a:t>
            </a:r>
          </a:p>
          <a:p>
            <a:r>
              <a:rPr lang="en-US"/>
              <a:t>But you don’t have to take my word for it. </a:t>
            </a:r>
            <a:r>
              <a:rPr lang="en-US">
                <a:hlinkClick r:id="rId2"/>
              </a:rPr>
              <a:t>It’s free online @ CU libraries</a:t>
            </a:r>
            <a:endParaRPr lang="en-US"/>
          </a:p>
        </p:txBody>
      </p:sp>
      <p:sp>
        <p:nvSpPr>
          <p:cNvPr id="4" name="TextBox 3">
            <a:extLst>
              <a:ext uri="{FF2B5EF4-FFF2-40B4-BE49-F238E27FC236}">
                <a16:creationId xmlns:a16="http://schemas.microsoft.com/office/drawing/2014/main" id="{17B875EC-0DA0-AB46-A072-38AE9A962303}"/>
              </a:ext>
            </a:extLst>
          </p:cNvPr>
          <p:cNvSpPr txBox="1"/>
          <p:nvPr/>
        </p:nvSpPr>
        <p:spPr>
          <a:xfrm>
            <a:off x="194442" y="3863181"/>
            <a:ext cx="697627" cy="1323439"/>
          </a:xfrm>
          <a:prstGeom prst="rect">
            <a:avLst/>
          </a:prstGeom>
          <a:noFill/>
        </p:spPr>
        <p:txBody>
          <a:bodyPr wrap="none" rtlCol="0">
            <a:spAutoFit/>
          </a:bodyPr>
          <a:lstStyle/>
          <a:p>
            <a:r>
              <a:rPr lang="en-US" sz="4000"/>
              <a:t>🌈</a:t>
            </a:r>
          </a:p>
          <a:p>
            <a:endParaRPr lang="en-US" sz="4000"/>
          </a:p>
        </p:txBody>
      </p:sp>
    </p:spTree>
    <p:extLst>
      <p:ext uri="{BB962C8B-B14F-4D97-AF65-F5344CB8AC3E}">
        <p14:creationId xmlns:p14="http://schemas.microsoft.com/office/powerpoint/2010/main" val="2239394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64146-BCF2-CC4C-95A5-81A3DF8EB58C}"/>
              </a:ext>
            </a:extLst>
          </p:cNvPr>
          <p:cNvSpPr>
            <a:spLocks noGrp="1"/>
          </p:cNvSpPr>
          <p:nvPr>
            <p:ph type="title"/>
          </p:nvPr>
        </p:nvSpPr>
        <p:spPr/>
        <p:txBody>
          <a:bodyPr/>
          <a:lstStyle/>
          <a:p>
            <a:r>
              <a:rPr lang="en-US"/>
              <a:t>tl;dr on Norman</a:t>
            </a:r>
          </a:p>
        </p:txBody>
      </p:sp>
      <p:sp>
        <p:nvSpPr>
          <p:cNvPr id="3" name="Content Placeholder 2">
            <a:extLst>
              <a:ext uri="{FF2B5EF4-FFF2-40B4-BE49-F238E27FC236}">
                <a16:creationId xmlns:a16="http://schemas.microsoft.com/office/drawing/2014/main" id="{E0111E0C-D6AE-6E43-89E0-62FBEFD4E2C7}"/>
              </a:ext>
            </a:extLst>
          </p:cNvPr>
          <p:cNvSpPr>
            <a:spLocks noGrp="1"/>
          </p:cNvSpPr>
          <p:nvPr>
            <p:ph idx="1"/>
          </p:nvPr>
        </p:nvSpPr>
        <p:spPr>
          <a:xfrm>
            <a:off x="457200" y="1600200"/>
            <a:ext cx="5663045" cy="4983162"/>
          </a:xfrm>
        </p:spPr>
        <p:txBody>
          <a:bodyPr>
            <a:normAutofit fontScale="92500" lnSpcReduction="10000"/>
          </a:bodyPr>
          <a:lstStyle/>
          <a:p>
            <a:r>
              <a:rPr lang="en-US" sz="2600" dirty="0"/>
              <a:t>Humans do a lot of (mostly unconscious) cognitive work to understand the systems they interact with</a:t>
            </a:r>
          </a:p>
          <a:p>
            <a:r>
              <a:rPr lang="en-US" sz="2600" dirty="0"/>
              <a:t>This involves both perceiving and </a:t>
            </a:r>
            <a:r>
              <a:rPr lang="en-US" sz="2600" b="1" dirty="0"/>
              <a:t>interacting with </a:t>
            </a:r>
            <a:r>
              <a:rPr lang="en-US" sz="2600" dirty="0"/>
              <a:t>the system</a:t>
            </a:r>
          </a:p>
          <a:p>
            <a:r>
              <a:rPr lang="en-US" sz="2600" dirty="0"/>
              <a:t>User interfaces communicate the “rules” of interaction (intentionally and not)</a:t>
            </a:r>
          </a:p>
          <a:p>
            <a:r>
              <a:rPr lang="en-US" sz="2600" dirty="0"/>
              <a:t>Usability problems occur when there are mismatches between user’s understanding and the system</a:t>
            </a:r>
          </a:p>
        </p:txBody>
      </p:sp>
      <p:pic>
        <p:nvPicPr>
          <p:cNvPr id="4" name="Picture 3">
            <a:extLst>
              <a:ext uri="{FF2B5EF4-FFF2-40B4-BE49-F238E27FC236}">
                <a16:creationId xmlns:a16="http://schemas.microsoft.com/office/drawing/2014/main" id="{C973A38C-ECE7-B749-9759-8D3A19676137}"/>
              </a:ext>
            </a:extLst>
          </p:cNvPr>
          <p:cNvPicPr>
            <a:picLocks noChangeAspect="1"/>
          </p:cNvPicPr>
          <p:nvPr/>
        </p:nvPicPr>
        <p:blipFill>
          <a:blip r:embed="rId3"/>
          <a:stretch>
            <a:fillRect/>
          </a:stretch>
        </p:blipFill>
        <p:spPr>
          <a:xfrm>
            <a:off x="6324200" y="1284061"/>
            <a:ext cx="2819800" cy="4289878"/>
          </a:xfrm>
          <a:prstGeom prst="rect">
            <a:avLst/>
          </a:prstGeom>
        </p:spPr>
      </p:pic>
    </p:spTree>
    <p:extLst>
      <p:ext uri="{BB962C8B-B14F-4D97-AF65-F5344CB8AC3E}">
        <p14:creationId xmlns:p14="http://schemas.microsoft.com/office/powerpoint/2010/main" val="136329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This week</a:t>
            </a:r>
          </a:p>
        </p:txBody>
      </p:sp>
      <p:sp>
        <p:nvSpPr>
          <p:cNvPr id="3" name="Content Placeholder 2"/>
          <p:cNvSpPr>
            <a:spLocks noGrp="1"/>
          </p:cNvSpPr>
          <p:nvPr>
            <p:ph idx="1"/>
          </p:nvPr>
        </p:nvSpPr>
        <p:spPr>
          <a:xfrm>
            <a:off x="457200" y="1600200"/>
            <a:ext cx="5508171" cy="4983162"/>
          </a:xfrm>
        </p:spPr>
        <p:txBody>
          <a:bodyPr>
            <a:normAutofit/>
          </a:bodyPr>
          <a:lstStyle/>
          <a:p>
            <a:r>
              <a:rPr lang="en-US" b="1"/>
              <a:t>Norman’s model: </a:t>
            </a:r>
            <a:r>
              <a:rPr lang="en-US"/>
              <a:t>provides useful </a:t>
            </a:r>
            <a:r>
              <a:rPr lang="en-US" i="1"/>
              <a:t>why</a:t>
            </a:r>
            <a:r>
              <a:rPr lang="en-US"/>
              <a:t> explanations for usability challenges</a:t>
            </a:r>
            <a:br>
              <a:rPr lang="en-US"/>
            </a:br>
            <a:endParaRPr lang="en-US"/>
          </a:p>
          <a:p>
            <a:r>
              <a:rPr lang="en-US" b="1"/>
              <a:t>Heuristic evaluation:</a:t>
            </a:r>
            <a:r>
              <a:rPr lang="en-US"/>
              <a:t> method for systematically identifying and documenting usability problems </a:t>
            </a:r>
            <a:endParaRPr lang="en-US" b="1"/>
          </a:p>
          <a:p>
            <a:endParaRPr lang="en-US"/>
          </a:p>
        </p:txBody>
      </p:sp>
      <p:pic>
        <p:nvPicPr>
          <p:cNvPr id="4" name="Picture 3"/>
          <p:cNvPicPr>
            <a:picLocks noChangeAspect="1"/>
          </p:cNvPicPr>
          <p:nvPr/>
        </p:nvPicPr>
        <p:blipFill>
          <a:blip r:embed="rId3"/>
          <a:stretch>
            <a:fillRect/>
          </a:stretch>
        </p:blipFill>
        <p:spPr>
          <a:xfrm>
            <a:off x="6216001" y="1688297"/>
            <a:ext cx="2819800" cy="4289878"/>
          </a:xfrm>
          <a:prstGeom prst="rect">
            <a:avLst/>
          </a:prstGeom>
        </p:spPr>
      </p:pic>
    </p:spTree>
    <p:extLst>
      <p:ext uri="{BB962C8B-B14F-4D97-AF65-F5344CB8AC3E}">
        <p14:creationId xmlns:p14="http://schemas.microsoft.com/office/powerpoint/2010/main" val="12144485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E8999-A6BA-AC4C-A404-952838DFDD4A}"/>
              </a:ext>
            </a:extLst>
          </p:cNvPr>
          <p:cNvSpPr>
            <a:spLocks noGrp="1"/>
          </p:cNvSpPr>
          <p:nvPr>
            <p:ph type="title"/>
          </p:nvPr>
        </p:nvSpPr>
        <p:spPr/>
        <p:txBody>
          <a:bodyPr/>
          <a:lstStyle/>
          <a:p>
            <a:r>
              <a:rPr lang="en-US"/>
              <a:t>Avoiding design pessimism</a:t>
            </a:r>
          </a:p>
        </p:txBody>
      </p:sp>
      <p:sp>
        <p:nvSpPr>
          <p:cNvPr id="3" name="Content Placeholder 2">
            <a:extLst>
              <a:ext uri="{FF2B5EF4-FFF2-40B4-BE49-F238E27FC236}">
                <a16:creationId xmlns:a16="http://schemas.microsoft.com/office/drawing/2014/main" id="{01120E61-BF01-2B42-9F71-5E8460D28CD1}"/>
              </a:ext>
            </a:extLst>
          </p:cNvPr>
          <p:cNvSpPr>
            <a:spLocks noGrp="1"/>
          </p:cNvSpPr>
          <p:nvPr>
            <p:ph idx="1"/>
          </p:nvPr>
        </p:nvSpPr>
        <p:spPr>
          <a:xfrm>
            <a:off x="457200" y="1600200"/>
            <a:ext cx="8229600" cy="5178972"/>
          </a:xfrm>
        </p:spPr>
        <p:txBody>
          <a:bodyPr>
            <a:normAutofit lnSpcReduction="10000"/>
          </a:bodyPr>
          <a:lstStyle/>
          <a:p>
            <a:r>
              <a:rPr lang="en-US" sz="2600"/>
              <a:t>Part of our goal at this stage is to find problems and to consider multiple solutions</a:t>
            </a:r>
          </a:p>
          <a:p>
            <a:pPr lvl="1"/>
            <a:r>
              <a:rPr lang="en-US" sz="2600"/>
              <a:t>Having just one solution will perpetuate the same problems we’ve already seen</a:t>
            </a:r>
          </a:p>
          <a:p>
            <a:r>
              <a:rPr lang="en-US" sz="2600"/>
              <a:t>We may be motivated to exclude possible solutions, and come up with reasons for doing so</a:t>
            </a:r>
          </a:p>
          <a:p>
            <a:pPr lvl="1"/>
            <a:r>
              <a:rPr lang="en-US" sz="2600"/>
              <a:t>Example: “We could add sound previews to the alarm, but that isn’t accessible to deaf people (so we shouldn’t do it).”</a:t>
            </a:r>
          </a:p>
          <a:p>
            <a:r>
              <a:rPr lang="en-US" sz="2600"/>
              <a:t>Be prepared to try multiple solutions and to handle trade-offs, rather than avoiding them</a:t>
            </a:r>
          </a:p>
        </p:txBody>
      </p:sp>
    </p:spTree>
    <p:extLst>
      <p:ext uri="{BB962C8B-B14F-4D97-AF65-F5344CB8AC3E}">
        <p14:creationId xmlns:p14="http://schemas.microsoft.com/office/powerpoint/2010/main" val="39544292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76FA1-5381-8248-BAA4-274B35991238}"/>
              </a:ext>
            </a:extLst>
          </p:cNvPr>
          <p:cNvSpPr>
            <a:spLocks noGrp="1"/>
          </p:cNvSpPr>
          <p:nvPr>
            <p:ph type="title"/>
          </p:nvPr>
        </p:nvSpPr>
        <p:spPr/>
        <p:txBody>
          <a:bodyPr/>
          <a:lstStyle/>
          <a:p>
            <a:r>
              <a:rPr lang="en-US"/>
              <a:t>Monitoring our own laziness</a:t>
            </a:r>
          </a:p>
        </p:txBody>
      </p:sp>
      <p:sp>
        <p:nvSpPr>
          <p:cNvPr id="3" name="Content Placeholder 2">
            <a:extLst>
              <a:ext uri="{FF2B5EF4-FFF2-40B4-BE49-F238E27FC236}">
                <a16:creationId xmlns:a16="http://schemas.microsoft.com/office/drawing/2014/main" id="{5A4C1DF3-7952-FA4C-906D-1CEECF8A49F2}"/>
              </a:ext>
            </a:extLst>
          </p:cNvPr>
          <p:cNvSpPr>
            <a:spLocks noGrp="1"/>
          </p:cNvSpPr>
          <p:nvPr>
            <p:ph idx="1"/>
          </p:nvPr>
        </p:nvSpPr>
        <p:spPr>
          <a:xfrm>
            <a:off x="457200" y="1600200"/>
            <a:ext cx="8229600" cy="4983162"/>
          </a:xfrm>
        </p:spPr>
        <p:txBody>
          <a:bodyPr>
            <a:normAutofit/>
          </a:bodyPr>
          <a:lstStyle/>
          <a:p>
            <a:r>
              <a:rPr lang="en-US" sz="2400"/>
              <a:t>As humans, we’re motivated to avoid unnecessary work</a:t>
            </a:r>
          </a:p>
          <a:p>
            <a:pPr lvl="1"/>
            <a:r>
              <a:rPr lang="en-US" sz="2400"/>
              <a:t>Especially around trying out different options, redoing or iterating on work</a:t>
            </a:r>
          </a:p>
          <a:p>
            <a:r>
              <a:rPr lang="en-US" sz="2400"/>
              <a:t>Make sure to understand when this line of thinking is motivating your decisions (and deal with it consciously)</a:t>
            </a:r>
          </a:p>
          <a:p>
            <a:r>
              <a:rPr lang="en-US" sz="2400"/>
              <a:t>Be thoughtful about where to put your energy</a:t>
            </a:r>
          </a:p>
          <a:p>
            <a:r>
              <a:rPr lang="en-US" sz="2400"/>
              <a:t>“I understand there’s a guy inside me who wants to lay in bed, smoke weed all day, and watch cartoons and old movies. My whole life is a series of strategems to avoid and outwit that guy.” –Anthony Bourdain</a:t>
            </a:r>
          </a:p>
        </p:txBody>
      </p:sp>
    </p:spTree>
    <p:extLst>
      <p:ext uri="{BB962C8B-B14F-4D97-AF65-F5344CB8AC3E}">
        <p14:creationId xmlns:p14="http://schemas.microsoft.com/office/powerpoint/2010/main" val="13150118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3FD5C-A62E-DD44-BF06-F82124D2A93D}"/>
              </a:ext>
            </a:extLst>
          </p:cNvPr>
          <p:cNvSpPr>
            <a:spLocks noGrp="1"/>
          </p:cNvSpPr>
          <p:nvPr>
            <p:ph type="title"/>
          </p:nvPr>
        </p:nvSpPr>
        <p:spPr/>
        <p:txBody>
          <a:bodyPr/>
          <a:lstStyle/>
          <a:p>
            <a:r>
              <a:rPr lang="en-US"/>
              <a:t>Two levels of thinking</a:t>
            </a:r>
          </a:p>
        </p:txBody>
      </p:sp>
      <p:sp>
        <p:nvSpPr>
          <p:cNvPr id="3" name="Content Placeholder 2">
            <a:extLst>
              <a:ext uri="{FF2B5EF4-FFF2-40B4-BE49-F238E27FC236}">
                <a16:creationId xmlns:a16="http://schemas.microsoft.com/office/drawing/2014/main" id="{65AE1F6C-E432-6548-9F6F-FC9491DAA4CC}"/>
              </a:ext>
            </a:extLst>
          </p:cNvPr>
          <p:cNvSpPr>
            <a:spLocks noGrp="1"/>
          </p:cNvSpPr>
          <p:nvPr>
            <p:ph idx="1"/>
          </p:nvPr>
        </p:nvSpPr>
        <p:spPr/>
        <p:txBody>
          <a:bodyPr>
            <a:normAutofit lnSpcReduction="10000"/>
          </a:bodyPr>
          <a:lstStyle/>
          <a:p>
            <a:r>
              <a:rPr lang="en-US" b="1"/>
              <a:t>System 1: </a:t>
            </a:r>
            <a:r>
              <a:rPr lang="en-US"/>
              <a:t>fast, instinctive, emotional</a:t>
            </a:r>
          </a:p>
          <a:p>
            <a:pPr lvl="1"/>
            <a:r>
              <a:rPr lang="en-US"/>
              <a:t>Driven by prior experience, heuristics, sterotypes</a:t>
            </a:r>
          </a:p>
          <a:p>
            <a:r>
              <a:rPr lang="en-US" b="1"/>
              <a:t>System 2: </a:t>
            </a:r>
            <a:r>
              <a:rPr lang="en-US"/>
              <a:t>slow, deliberative, logical</a:t>
            </a:r>
          </a:p>
          <a:p>
            <a:r>
              <a:rPr lang="en-US"/>
              <a:t>Our brain switches between thes modes; optimized for saving energy and using S1 when possible</a:t>
            </a:r>
          </a:p>
          <a:p>
            <a:r>
              <a:rPr lang="en-US"/>
              <a:t>Which do we want to bring to our creative work?</a:t>
            </a:r>
          </a:p>
        </p:txBody>
      </p:sp>
      <p:sp>
        <p:nvSpPr>
          <p:cNvPr id="4" name="Rectangle 3">
            <a:extLst>
              <a:ext uri="{FF2B5EF4-FFF2-40B4-BE49-F238E27FC236}">
                <a16:creationId xmlns:a16="http://schemas.microsoft.com/office/drawing/2014/main" id="{3FF1952A-6B59-6444-A5CC-A3D2486C3D94}"/>
              </a:ext>
            </a:extLst>
          </p:cNvPr>
          <p:cNvSpPr/>
          <p:nvPr/>
        </p:nvSpPr>
        <p:spPr>
          <a:xfrm>
            <a:off x="4335518" y="6398696"/>
            <a:ext cx="4587765" cy="369332"/>
          </a:xfrm>
          <a:prstGeom prst="rect">
            <a:avLst/>
          </a:prstGeom>
        </p:spPr>
        <p:txBody>
          <a:bodyPr wrap="square">
            <a:spAutoFit/>
          </a:bodyPr>
          <a:lstStyle/>
          <a:p>
            <a:r>
              <a:rPr lang="en-US"/>
              <a:t>from Daniel Kahneman, </a:t>
            </a:r>
            <a:r>
              <a:rPr lang="en-US" i="1">
                <a:hlinkClick r:id="rId3"/>
              </a:rPr>
              <a:t>Thinking Fast and Slow</a:t>
            </a:r>
            <a:endParaRPr lang="en-US"/>
          </a:p>
        </p:txBody>
      </p:sp>
    </p:spTree>
    <p:extLst>
      <p:ext uri="{BB962C8B-B14F-4D97-AF65-F5344CB8AC3E}">
        <p14:creationId xmlns:p14="http://schemas.microsoft.com/office/powerpoint/2010/main" val="41401514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378FE-BEF8-DE41-9A92-775A57A32A07}"/>
              </a:ext>
            </a:extLst>
          </p:cNvPr>
          <p:cNvSpPr>
            <a:spLocks noGrp="1"/>
          </p:cNvSpPr>
          <p:nvPr>
            <p:ph type="title"/>
          </p:nvPr>
        </p:nvSpPr>
        <p:spPr/>
        <p:txBody>
          <a:bodyPr/>
          <a:lstStyle/>
          <a:p>
            <a:r>
              <a:rPr lang="en-US"/>
              <a:t>Outwitting our inner lazy self</a:t>
            </a:r>
          </a:p>
        </p:txBody>
      </p:sp>
      <p:sp>
        <p:nvSpPr>
          <p:cNvPr id="3" name="Content Placeholder 2">
            <a:extLst>
              <a:ext uri="{FF2B5EF4-FFF2-40B4-BE49-F238E27FC236}">
                <a16:creationId xmlns:a16="http://schemas.microsoft.com/office/drawing/2014/main" id="{C34C8790-316D-E645-94DA-B8505E53F0B9}"/>
              </a:ext>
            </a:extLst>
          </p:cNvPr>
          <p:cNvSpPr>
            <a:spLocks noGrp="1"/>
          </p:cNvSpPr>
          <p:nvPr>
            <p:ph idx="1"/>
          </p:nvPr>
        </p:nvSpPr>
        <p:spPr>
          <a:xfrm>
            <a:off x="457200" y="1600200"/>
            <a:ext cx="8229600" cy="4983162"/>
          </a:xfrm>
        </p:spPr>
        <p:txBody>
          <a:bodyPr>
            <a:normAutofit fontScale="92500"/>
          </a:bodyPr>
          <a:lstStyle/>
          <a:p>
            <a:r>
              <a:rPr lang="en-US"/>
              <a:t>Recognizing when we are drawn into taking shortcuts</a:t>
            </a:r>
          </a:p>
          <a:p>
            <a:r>
              <a:rPr lang="en-US"/>
              <a:t>Learn about how professionals work</a:t>
            </a:r>
            <a:br>
              <a:rPr lang="en-US"/>
            </a:br>
            <a:r>
              <a:rPr lang="en-US"/>
              <a:t>(more diverse ideas, more iterations, more attention focused on key issues)</a:t>
            </a:r>
          </a:p>
          <a:p>
            <a:r>
              <a:rPr lang="en-US"/>
              <a:t>Not a bad idea to hardcode in extra steps for practice and iteration</a:t>
            </a:r>
          </a:p>
          <a:p>
            <a:pPr lvl="1"/>
            <a:r>
              <a:rPr lang="en-US"/>
              <a:t>e.g. plan on AT LEAST 5 iterations of a prototype</a:t>
            </a:r>
          </a:p>
          <a:p>
            <a:pPr lvl="1"/>
            <a:r>
              <a:rPr lang="en-US"/>
              <a:t>Often it’s hard to see how to improve something until you are required to improve it</a:t>
            </a:r>
          </a:p>
        </p:txBody>
      </p:sp>
    </p:spTree>
    <p:extLst>
      <p:ext uri="{BB962C8B-B14F-4D97-AF65-F5344CB8AC3E}">
        <p14:creationId xmlns:p14="http://schemas.microsoft.com/office/powerpoint/2010/main" val="4171561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3E1D2-CC58-AC4A-8BC9-614F6AAC3F54}"/>
              </a:ext>
            </a:extLst>
          </p:cNvPr>
          <p:cNvSpPr>
            <a:spLocks noGrp="1"/>
          </p:cNvSpPr>
          <p:nvPr>
            <p:ph type="title"/>
          </p:nvPr>
        </p:nvSpPr>
        <p:spPr/>
        <p:txBody>
          <a:bodyPr/>
          <a:lstStyle/>
          <a:p>
            <a:r>
              <a:rPr lang="en-US"/>
              <a:t>Door handles and teapots</a:t>
            </a:r>
          </a:p>
        </p:txBody>
      </p:sp>
      <p:sp>
        <p:nvSpPr>
          <p:cNvPr id="3" name="Content Placeholder 2">
            <a:extLst>
              <a:ext uri="{FF2B5EF4-FFF2-40B4-BE49-F238E27FC236}">
                <a16:creationId xmlns:a16="http://schemas.microsoft.com/office/drawing/2014/main" id="{CF2522F1-A6B3-714F-B7C9-3E17D5858BA1}"/>
              </a:ext>
            </a:extLst>
          </p:cNvPr>
          <p:cNvSpPr>
            <a:spLocks noGrp="1"/>
          </p:cNvSpPr>
          <p:nvPr>
            <p:ph idx="1"/>
          </p:nvPr>
        </p:nvSpPr>
        <p:spPr>
          <a:xfrm>
            <a:off x="457200" y="1600200"/>
            <a:ext cx="8229600" cy="4894118"/>
          </a:xfrm>
        </p:spPr>
        <p:txBody>
          <a:bodyPr>
            <a:normAutofit/>
          </a:bodyPr>
          <a:lstStyle/>
          <a:p>
            <a:r>
              <a:rPr lang="en-US" dirty="0"/>
              <a:t>Getting this work right is </a:t>
            </a:r>
            <a:br>
              <a:rPr lang="en-US" dirty="0"/>
            </a:br>
            <a:r>
              <a:rPr lang="en-US" b="1" dirty="0"/>
              <a:t>not</a:t>
            </a:r>
            <a:r>
              <a:rPr lang="en-US" dirty="0"/>
              <a:t> about memorizing </a:t>
            </a:r>
            <a:br>
              <a:rPr lang="en-US" dirty="0"/>
            </a:br>
            <a:r>
              <a:rPr lang="en-US" dirty="0"/>
              <a:t>specific usability problems</a:t>
            </a:r>
          </a:p>
          <a:p>
            <a:r>
              <a:rPr lang="en-US" dirty="0"/>
              <a:t>It’s actually about </a:t>
            </a:r>
            <a:br>
              <a:rPr lang="en-US" dirty="0"/>
            </a:br>
            <a:r>
              <a:rPr lang="en-US" dirty="0"/>
              <a:t>predicting successful </a:t>
            </a:r>
            <a:br>
              <a:rPr lang="en-US" dirty="0"/>
            </a:br>
            <a:r>
              <a:rPr lang="en-US" dirty="0"/>
              <a:t>and unsuccessful interactions, </a:t>
            </a:r>
            <a:br>
              <a:rPr lang="en-US" dirty="0"/>
            </a:br>
            <a:r>
              <a:rPr lang="en-US" dirty="0"/>
              <a:t>often in unfamiliar settings</a:t>
            </a:r>
          </a:p>
          <a:p>
            <a:r>
              <a:rPr lang="en-US" dirty="0"/>
              <a:t>Thus, we can find examples of these phenomena everywhere around us</a:t>
            </a:r>
          </a:p>
        </p:txBody>
      </p:sp>
      <p:pic>
        <p:nvPicPr>
          <p:cNvPr id="4" name="Picture 3">
            <a:extLst>
              <a:ext uri="{FF2B5EF4-FFF2-40B4-BE49-F238E27FC236}">
                <a16:creationId xmlns:a16="http://schemas.microsoft.com/office/drawing/2014/main" id="{C58A93B0-FD52-C94A-B4EC-CCDE2000872D}"/>
              </a:ext>
            </a:extLst>
          </p:cNvPr>
          <p:cNvPicPr>
            <a:picLocks noChangeAspect="1"/>
          </p:cNvPicPr>
          <p:nvPr/>
        </p:nvPicPr>
        <p:blipFill rotWithShape="1">
          <a:blip r:embed="rId3"/>
          <a:srcRect l="11364" r="16477"/>
          <a:stretch/>
        </p:blipFill>
        <p:spPr>
          <a:xfrm>
            <a:off x="5933073" y="1600200"/>
            <a:ext cx="2971935" cy="2359652"/>
          </a:xfrm>
          <a:prstGeom prst="rect">
            <a:avLst/>
          </a:prstGeom>
        </p:spPr>
      </p:pic>
    </p:spTree>
    <p:extLst>
      <p:ext uri="{BB962C8B-B14F-4D97-AF65-F5344CB8AC3E}">
        <p14:creationId xmlns:p14="http://schemas.microsoft.com/office/powerpoint/2010/main" val="4276162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Norman: key ideas</a:t>
            </a:r>
          </a:p>
        </p:txBody>
      </p:sp>
      <p:sp>
        <p:nvSpPr>
          <p:cNvPr id="3" name="Content Placeholder 2"/>
          <p:cNvSpPr>
            <a:spLocks noGrp="1"/>
          </p:cNvSpPr>
          <p:nvPr>
            <p:ph idx="1"/>
          </p:nvPr>
        </p:nvSpPr>
        <p:spPr/>
        <p:txBody>
          <a:bodyPr>
            <a:normAutofit/>
          </a:bodyPr>
          <a:lstStyle/>
          <a:p>
            <a:r>
              <a:rPr lang="en-US" dirty="0"/>
              <a:t>Action cycle</a:t>
            </a:r>
          </a:p>
          <a:p>
            <a:r>
              <a:rPr lang="en-US" dirty="0"/>
              <a:t>Gulfs of execution and evaluation</a:t>
            </a:r>
          </a:p>
          <a:p>
            <a:r>
              <a:rPr lang="en-US" dirty="0"/>
              <a:t>Conceptual models</a:t>
            </a:r>
          </a:p>
          <a:p>
            <a:r>
              <a:rPr lang="en-US" dirty="0"/>
              <a:t>Affordances</a:t>
            </a:r>
          </a:p>
          <a:p>
            <a:r>
              <a:rPr lang="en-US" dirty="0"/>
              <a:t>Mapping</a:t>
            </a:r>
          </a:p>
          <a:p>
            <a:r>
              <a:rPr lang="en-US" dirty="0"/>
              <a:t>Constraints</a:t>
            </a:r>
          </a:p>
          <a:p>
            <a:r>
              <a:rPr lang="en-US" dirty="0"/>
              <a:t>Feedback</a:t>
            </a:r>
          </a:p>
        </p:txBody>
      </p:sp>
    </p:spTree>
    <p:extLst>
      <p:ext uri="{BB962C8B-B14F-4D97-AF65-F5344CB8AC3E}">
        <p14:creationId xmlns:p14="http://schemas.microsoft.com/office/powerpoint/2010/main" val="424772909"/>
      </p:ext>
    </p:extLst>
  </p:cSld>
  <p:clrMapOvr>
    <a:masterClrMapping/>
  </p:clrMapOvr>
</p:sld>
</file>

<file path=ppt/theme/theme1.xml><?xml version="1.0" encoding="utf-8"?>
<a:theme xmlns:a="http://schemas.openxmlformats.org/drawingml/2006/main" name="Black">
  <a:themeElements>
    <a:clrScheme name="Custom 13">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96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7-sketching</Template>
  <TotalTime>11195</TotalTime>
  <Words>3845</Words>
  <Application>Microsoft Macintosh PowerPoint</Application>
  <PresentationFormat>On-screen Show (4:3)</PresentationFormat>
  <Paragraphs>453</Paragraphs>
  <Slides>74</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vt:lpstr>
      <vt:lpstr>Calibri</vt:lpstr>
      <vt:lpstr>Consolas</vt:lpstr>
      <vt:lpstr>Helvetica</vt:lpstr>
      <vt:lpstr>Helvetica Neue</vt:lpstr>
      <vt:lpstr>Black</vt:lpstr>
      <vt:lpstr>Fundamentals of Interaction Design</vt:lpstr>
      <vt:lpstr>This week</vt:lpstr>
      <vt:lpstr>Today</vt:lpstr>
      <vt:lpstr>Norman’s model of interaction</vt:lpstr>
      <vt:lpstr>Who is Don Norman?</vt:lpstr>
      <vt:lpstr>Design of Everyday Things</vt:lpstr>
      <vt:lpstr>tl;dr on Norman</vt:lpstr>
      <vt:lpstr>Door handles and teapots</vt:lpstr>
      <vt:lpstr>Norman: key ideas</vt:lpstr>
      <vt:lpstr>The Action Cycle Gulfs of Execution and Evaluation</vt:lpstr>
      <vt:lpstr>Norman’s 7-stage model Gulfs of Execution and Evaluation</vt:lpstr>
      <vt:lpstr>Execution and evaluation fails</vt:lpstr>
      <vt:lpstr>Conceptual models</vt:lpstr>
      <vt:lpstr>How models help</vt:lpstr>
      <vt:lpstr>How models can hurt</vt:lpstr>
      <vt:lpstr>How models can hurt</vt:lpstr>
      <vt:lpstr>More on conceptual models</vt:lpstr>
      <vt:lpstr>Addresses in iMessage</vt:lpstr>
      <vt:lpstr>Sending messages</vt:lpstr>
      <vt:lpstr>Norman’s refrigerator</vt:lpstr>
      <vt:lpstr>Affordances, feedback,  constraints, mapping</vt:lpstr>
      <vt:lpstr>Beginner’s mind</vt:lpstr>
      <vt:lpstr>How we mess this up</vt:lpstr>
      <vt:lpstr>Demonstration</vt:lpstr>
      <vt:lpstr>Affordances</vt:lpstr>
      <vt:lpstr>History of affordances</vt:lpstr>
      <vt:lpstr>These are NOT affordances</vt:lpstr>
      <vt:lpstr>Using affordances</vt:lpstr>
      <vt:lpstr>Real vs. perceived affordances</vt:lpstr>
      <vt:lpstr>System status and feedback</vt:lpstr>
      <vt:lpstr>System status and feedback</vt:lpstr>
      <vt:lpstr>What is feedback?</vt:lpstr>
      <vt:lpstr>Constraints</vt:lpstr>
      <vt:lpstr>Constraints</vt:lpstr>
      <vt:lpstr>Constraints for date pickers</vt:lpstr>
      <vt:lpstr>Using constraints wisely</vt:lpstr>
      <vt:lpstr>Mapping</vt:lpstr>
      <vt:lpstr>Mapping for gestures</vt:lpstr>
      <vt:lpstr>Mapping for gestures</vt:lpstr>
      <vt:lpstr>Activity for today</vt:lpstr>
      <vt:lpstr>Usability, continued</vt:lpstr>
      <vt:lpstr>Other perspectives on usability</vt:lpstr>
      <vt:lpstr>Interaction as grammar</vt:lpstr>
      <vt:lpstr>Benefits of Noun-Verb</vt:lpstr>
      <vt:lpstr>Examples of verb-noun interaction</vt:lpstr>
      <vt:lpstr>Usability as invisibility</vt:lpstr>
      <vt:lpstr>Emotional Design (Norman, 2004)</vt:lpstr>
      <vt:lpstr>Emotional Design (Norman, 2004)</vt:lpstr>
      <vt:lpstr>Emotional Design (Norman, 2004)</vt:lpstr>
      <vt:lpstr>Playfulness and fun</vt:lpstr>
      <vt:lpstr>Technology with personality</vt:lpstr>
      <vt:lpstr>Other aspects of design</vt:lpstr>
      <vt:lpstr>Heuristic Evaluation</vt:lpstr>
      <vt:lpstr>Heuristic evaluation</vt:lpstr>
      <vt:lpstr>How to conduct a heuristic evaluation</vt:lpstr>
      <vt:lpstr>Nielsen’s 10 heuristics</vt:lpstr>
      <vt:lpstr>PowerPoint Presentation</vt:lpstr>
      <vt:lpstr>How many evaluators?</vt:lpstr>
      <vt:lpstr>Worksheet</vt:lpstr>
      <vt:lpstr>PowerPoint Presentation</vt:lpstr>
      <vt:lpstr>What makes a good X?</vt:lpstr>
      <vt:lpstr>Brainstorming heuristics</vt:lpstr>
      <vt:lpstr>Our email inbox heuristics</vt:lpstr>
      <vt:lpstr>Our email inbox heuristics</vt:lpstr>
      <vt:lpstr>Heuristics for your heuristics</vt:lpstr>
      <vt:lpstr>Practicing heuristic evaluation</vt:lpstr>
      <vt:lpstr>Activity 2</vt:lpstr>
      <vt:lpstr>Activity 3</vt:lpstr>
      <vt:lpstr>Why DOET is important</vt:lpstr>
      <vt:lpstr>This week</vt:lpstr>
      <vt:lpstr>Avoiding design pessimism</vt:lpstr>
      <vt:lpstr>Monitoring our own laziness</vt:lpstr>
      <vt:lpstr>Two levels of thinking</vt:lpstr>
      <vt:lpstr>Outwitting our inner lazy self</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Hurst</dc:creator>
  <cp:lastModifiedBy>Shaun Kane</cp:lastModifiedBy>
  <cp:revision>1776</cp:revision>
  <dcterms:created xsi:type="dcterms:W3CDTF">2013-01-30T18:39:41Z</dcterms:created>
  <dcterms:modified xsi:type="dcterms:W3CDTF">2021-10-18T02:13:37Z</dcterms:modified>
</cp:coreProperties>
</file>